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handoutMasterIdLst>
    <p:handoutMasterId r:id="rId24"/>
  </p:handoutMasterIdLst>
  <p:sldIdLst>
    <p:sldId id="270" r:id="rId2"/>
    <p:sldId id="271" r:id="rId3"/>
    <p:sldId id="259" r:id="rId4"/>
    <p:sldId id="263" r:id="rId5"/>
    <p:sldId id="331" r:id="rId6"/>
    <p:sldId id="311" r:id="rId7"/>
    <p:sldId id="332" r:id="rId8"/>
    <p:sldId id="385" r:id="rId9"/>
    <p:sldId id="333" r:id="rId10"/>
    <p:sldId id="312" r:id="rId11"/>
    <p:sldId id="334" r:id="rId12"/>
    <p:sldId id="386" r:id="rId13"/>
    <p:sldId id="394" r:id="rId14"/>
    <p:sldId id="387" r:id="rId15"/>
    <p:sldId id="388" r:id="rId16"/>
    <p:sldId id="390" r:id="rId17"/>
    <p:sldId id="391" r:id="rId18"/>
    <p:sldId id="392" r:id="rId19"/>
    <p:sldId id="393" r:id="rId20"/>
    <p:sldId id="389" r:id="rId21"/>
    <p:sldId id="258" r:id="rId2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661" autoAdjust="0"/>
    <p:restoredTop sz="76180" autoAdjust="0"/>
  </p:normalViewPr>
  <p:slideViewPr>
    <p:cSldViewPr snapToGrid="0" snapToObjects="1" showGuides="1">
      <p:cViewPr varScale="1">
        <p:scale>
          <a:sx n="117" d="100"/>
          <a:sy n="117" d="100"/>
        </p:scale>
        <p:origin x="1504" y="17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DF6B2F8-E390-BD4F-9ACD-789C35D23CE3}" type="datetimeFigureOut">
              <a:rPr lang="en-US" smtClean="0"/>
              <a:t>7/12/20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D0A0C1-BF67-B440-B7AD-B68AAB032928}" type="slidenum">
              <a:rPr lang="en-US" smtClean="0"/>
              <a:t>‹#›</a:t>
            </a:fld>
            <a:endParaRPr lang="en-US"/>
          </a:p>
        </p:txBody>
      </p:sp>
    </p:spTree>
    <p:extLst>
      <p:ext uri="{BB962C8B-B14F-4D97-AF65-F5344CB8AC3E}">
        <p14:creationId xmlns:p14="http://schemas.microsoft.com/office/powerpoint/2010/main" val="5220041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9FF8F81-D7B9-424E-B993-6D09B3871A4E}" type="datetimeFigureOut">
              <a:rPr lang="en-US" smtClean="0"/>
              <a:t>7/12/20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B3067B3-3AE6-DD4A-9E3D-C999AB3971A1}" type="slidenum">
              <a:rPr lang="en-US" smtClean="0"/>
              <a:t>‹#›</a:t>
            </a:fld>
            <a:endParaRPr lang="en-US"/>
          </a:p>
        </p:txBody>
      </p:sp>
    </p:spTree>
    <p:extLst>
      <p:ext uri="{BB962C8B-B14F-4D97-AF65-F5344CB8AC3E}">
        <p14:creationId xmlns:p14="http://schemas.microsoft.com/office/powerpoint/2010/main" val="86950464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3067B3-3AE6-DD4A-9E3D-C999AB3971A1}" type="slidenum">
              <a:rPr lang="en-US" smtClean="0"/>
              <a:t>1</a:t>
            </a:fld>
            <a:endParaRPr lang="en-US"/>
          </a:p>
        </p:txBody>
      </p:sp>
    </p:spTree>
    <p:extLst>
      <p:ext uri="{BB962C8B-B14F-4D97-AF65-F5344CB8AC3E}">
        <p14:creationId xmlns:p14="http://schemas.microsoft.com/office/powerpoint/2010/main" val="35703272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3067B3-3AE6-DD4A-9E3D-C999AB3971A1}" type="slidenum">
              <a:rPr lang="en-US" smtClean="0"/>
              <a:t>12</a:t>
            </a:fld>
            <a:endParaRPr lang="en-US"/>
          </a:p>
        </p:txBody>
      </p:sp>
    </p:spTree>
    <p:extLst>
      <p:ext uri="{BB962C8B-B14F-4D97-AF65-F5344CB8AC3E}">
        <p14:creationId xmlns:p14="http://schemas.microsoft.com/office/powerpoint/2010/main" val="23905271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add JavaScript using</a:t>
            </a:r>
            <a:br>
              <a:rPr lang="en-US" dirty="0"/>
            </a:br>
            <a:endParaRPr lang="en-US" dirty="0"/>
          </a:p>
          <a:p>
            <a:pPr marL="228600" indent="-228600">
              <a:buAutoNum type="arabicPeriod"/>
            </a:pPr>
            <a:r>
              <a:rPr lang="en-US" dirty="0"/>
              <a:t>Internal JS</a:t>
            </a:r>
          </a:p>
          <a:p>
            <a:pPr marL="228600" indent="-228600">
              <a:buAutoNum type="arabicPeriod"/>
            </a:pPr>
            <a:r>
              <a:rPr lang="en-US" dirty="0"/>
              <a:t>External JS</a:t>
            </a:r>
          </a:p>
          <a:p>
            <a:pPr marL="228600" indent="-228600">
              <a:buAutoNum type="arabicPeriod"/>
            </a:pPr>
            <a:r>
              <a:rPr lang="en-US" dirty="0"/>
              <a:t>And using Chrome Console</a:t>
            </a:r>
          </a:p>
          <a:p>
            <a:pPr marL="228600" indent="-228600">
              <a:buAutoNum type="arabicPeriod"/>
            </a:pPr>
            <a:endParaRPr lang="en-US" dirty="0"/>
          </a:p>
          <a:p>
            <a:pPr marL="228600" indent="-228600">
              <a:buAutoNum type="arabicPeriod"/>
            </a:pPr>
            <a:r>
              <a:rPr lang="en-US" dirty="0"/>
              <a:t>For each demo: </a:t>
            </a:r>
            <a:r>
              <a:rPr lang="en-US" dirty="0" err="1"/>
              <a:t>console.log</a:t>
            </a:r>
            <a:r>
              <a:rPr lang="en-US" dirty="0"/>
              <a:t>(‘Hello Fresher’) is fine</a:t>
            </a:r>
          </a:p>
        </p:txBody>
      </p:sp>
      <p:sp>
        <p:nvSpPr>
          <p:cNvPr id="4" name="Slide Number Placeholder 3"/>
          <p:cNvSpPr>
            <a:spLocks noGrp="1"/>
          </p:cNvSpPr>
          <p:nvPr>
            <p:ph type="sldNum" sz="quarter" idx="5"/>
          </p:nvPr>
        </p:nvSpPr>
        <p:spPr/>
        <p:txBody>
          <a:bodyPr/>
          <a:lstStyle/>
          <a:p>
            <a:fld id="{2B3067B3-3AE6-DD4A-9E3D-C999AB3971A1}" type="slidenum">
              <a:rPr lang="en-US" smtClean="0"/>
              <a:t>13</a:t>
            </a:fld>
            <a:endParaRPr lang="en-US"/>
          </a:p>
        </p:txBody>
      </p:sp>
    </p:spTree>
    <p:extLst>
      <p:ext uri="{BB962C8B-B14F-4D97-AF65-F5344CB8AC3E}">
        <p14:creationId xmlns:p14="http://schemas.microsoft.com/office/powerpoint/2010/main" val="4144761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now know that a program is built out of statements, which themselves sometimes contain more statements. </a:t>
            </a:r>
          </a:p>
          <a:p>
            <a:r>
              <a:rPr lang="en-US" sz="1200" b="0" i="0" kern="1200" dirty="0">
                <a:solidFill>
                  <a:schemeClr val="tx1"/>
                </a:solidFill>
                <a:effectLst/>
                <a:latin typeface="+mn-lt"/>
                <a:ea typeface="+mn-ea"/>
                <a:cs typeface="+mn-cs"/>
              </a:rPr>
              <a:t>Statements tend to contain expressions, which themselves can be built out of smaller expressions.</a:t>
            </a:r>
          </a:p>
          <a:p>
            <a:r>
              <a:rPr lang="en-US" sz="1200" b="0" i="0" kern="1200" dirty="0">
                <a:solidFill>
                  <a:schemeClr val="tx1"/>
                </a:solidFill>
                <a:effectLst/>
                <a:latin typeface="+mn-lt"/>
                <a:ea typeface="+mn-ea"/>
                <a:cs typeface="+mn-cs"/>
              </a:rPr>
              <a:t>Putting statements after one another gives you a program that is executed from top to bottom. </a:t>
            </a:r>
          </a:p>
          <a:p>
            <a:r>
              <a:rPr lang="en-US" sz="1200" b="0" i="0" kern="1200" dirty="0">
                <a:solidFill>
                  <a:schemeClr val="tx1"/>
                </a:solidFill>
                <a:effectLst/>
                <a:latin typeface="+mn-lt"/>
                <a:ea typeface="+mn-ea"/>
                <a:cs typeface="+mn-cs"/>
              </a:rPr>
              <a:t>You can introduce disturbances in the flow of control by using conditional (if, else, and switch) and looping (while, do, and for) statements.</a:t>
            </a:r>
          </a:p>
          <a:p>
            <a:r>
              <a:rPr lang="en-US" sz="1200" b="0" i="0" kern="1200" dirty="0">
                <a:solidFill>
                  <a:schemeClr val="tx1"/>
                </a:solidFill>
                <a:effectLst/>
                <a:latin typeface="+mn-lt"/>
                <a:ea typeface="+mn-ea"/>
                <a:cs typeface="+mn-cs"/>
              </a:rPr>
              <a:t>Bindings can be used to file pieces of data under a name, and they are useful for tracking state in your program. The environment is the set of bindings that are defined. JavaScript systems always put a number of useful standard bindings into your environment.</a:t>
            </a:r>
          </a:p>
          <a:p>
            <a:br>
              <a:rPr lang="en-US" dirty="0"/>
            </a:br>
            <a:endParaRPr lang="en-US" dirty="0"/>
          </a:p>
        </p:txBody>
      </p:sp>
      <p:sp>
        <p:nvSpPr>
          <p:cNvPr id="4" name="Slide Number Placeholder 3"/>
          <p:cNvSpPr>
            <a:spLocks noGrp="1"/>
          </p:cNvSpPr>
          <p:nvPr>
            <p:ph type="sldNum" sz="quarter" idx="5"/>
          </p:nvPr>
        </p:nvSpPr>
        <p:spPr/>
        <p:txBody>
          <a:bodyPr/>
          <a:lstStyle/>
          <a:p>
            <a:fld id="{2B3067B3-3AE6-DD4A-9E3D-C999AB3971A1}" type="slidenum">
              <a:rPr lang="en-US" smtClean="0"/>
              <a:t>14</a:t>
            </a:fld>
            <a:endParaRPr lang="en-US"/>
          </a:p>
        </p:txBody>
      </p:sp>
    </p:spTree>
    <p:extLst>
      <p:ext uri="{BB962C8B-B14F-4D97-AF65-F5344CB8AC3E}">
        <p14:creationId xmlns:p14="http://schemas.microsoft.com/office/powerpoint/2010/main" val="447887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program includes lots of symbols, including parentheses (), semicolons ;, curly brackets {}, plus signs +, and a few words that might seem mysterious at first (like </a:t>
            </a:r>
            <a:r>
              <a:rPr lang="en-US" sz="1200" kern="1200" dirty="0" err="1">
                <a:solidFill>
                  <a:schemeClr val="tx1"/>
                </a:solidFill>
                <a:effectLst/>
                <a:latin typeface="+mn-lt"/>
                <a:ea typeface="+mn-ea"/>
                <a:cs typeface="+mn-cs"/>
              </a:rPr>
              <a:t>var</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console.log</a:t>
            </a:r>
            <a:r>
              <a:rPr lang="en-US" sz="1200" kern="1200" dirty="0">
                <a:solidFill>
                  <a:schemeClr val="tx1"/>
                </a:solidFill>
                <a:effectLst/>
                <a:latin typeface="+mn-lt"/>
                <a:ea typeface="+mn-ea"/>
                <a:cs typeface="+mn-cs"/>
              </a:rPr>
              <a:t>). These are all part of JavaScript’s </a:t>
            </a:r>
            <a:r>
              <a:rPr lang="en-US" sz="1200" i="1" kern="1200" dirty="0">
                <a:solidFill>
                  <a:schemeClr val="tx1"/>
                </a:solidFill>
                <a:effectLst/>
                <a:latin typeface="+mn-lt"/>
                <a:ea typeface="+mn-ea"/>
                <a:cs typeface="+mn-cs"/>
              </a:rPr>
              <a:t>syntax</a:t>
            </a:r>
            <a:r>
              <a:rPr lang="en-US" sz="1200" kern="1200" dirty="0">
                <a:solidFill>
                  <a:schemeClr val="tx1"/>
                </a:solidFill>
                <a:effectLst/>
                <a:latin typeface="+mn-lt"/>
                <a:ea typeface="+mn-ea"/>
                <a:cs typeface="+mn-cs"/>
              </a:rPr>
              <a:t>—that is, JavaScript’s rules for how to combine symbols and words to create working programs. </a:t>
            </a:r>
          </a:p>
          <a:p>
            <a:endParaRPr lang="en-US" dirty="0"/>
          </a:p>
          <a:p>
            <a:r>
              <a:rPr lang="en-US" sz="1200" kern="1200" dirty="0">
                <a:solidFill>
                  <a:schemeClr val="tx1"/>
                </a:solidFill>
                <a:effectLst/>
                <a:latin typeface="+mn-lt"/>
                <a:ea typeface="+mn-ea"/>
                <a:cs typeface="+mn-cs"/>
              </a:rPr>
              <a:t>When you’re learning a new programming language, one of the trickiest parts is getting used to the rules for how to write different kinds of instructions to the computer. When you’re first starting out, it’s easy to forget when to include parentheses, or to mix up the order in which you need to include certain values. But as you practice, you’ll start to get the hang of it. </a:t>
            </a:r>
          </a:p>
          <a:p>
            <a:endParaRPr lang="en-US" dirty="0"/>
          </a:p>
          <a:p>
            <a:r>
              <a:rPr lang="en-US" sz="1200" kern="1200" dirty="0">
                <a:solidFill>
                  <a:schemeClr val="tx1"/>
                </a:solidFill>
                <a:effectLst/>
                <a:latin typeface="+mn-lt"/>
                <a:ea typeface="+mn-ea"/>
                <a:cs typeface="+mn-cs"/>
              </a:rPr>
              <a:t>In this book, we’ll go slow and steady, introducing new syntax little by little so that you can build increasingly powerful programs. </a:t>
            </a:r>
            <a:endParaRPr lang="en-US" dirty="0"/>
          </a:p>
          <a:p>
            <a:endParaRPr lang="en-US" dirty="0"/>
          </a:p>
        </p:txBody>
      </p:sp>
      <p:sp>
        <p:nvSpPr>
          <p:cNvPr id="4" name="Slide Number Placeholder 3"/>
          <p:cNvSpPr>
            <a:spLocks noGrp="1"/>
          </p:cNvSpPr>
          <p:nvPr>
            <p:ph type="sldNum" sz="quarter" idx="5"/>
          </p:nvPr>
        </p:nvSpPr>
        <p:spPr/>
        <p:txBody>
          <a:bodyPr/>
          <a:lstStyle/>
          <a:p>
            <a:fld id="{2B3067B3-3AE6-DD4A-9E3D-C999AB3971A1}" type="slidenum">
              <a:rPr lang="en-US" smtClean="0"/>
              <a:t>15</a:t>
            </a:fld>
            <a:endParaRPr lang="en-US"/>
          </a:p>
        </p:txBody>
      </p:sp>
    </p:spTree>
    <p:extLst>
      <p:ext uri="{BB962C8B-B14F-4D97-AF65-F5344CB8AC3E}">
        <p14:creationId xmlns:p14="http://schemas.microsoft.com/office/powerpoint/2010/main" val="7209560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lazy</a:t>
            </a:r>
          </a:p>
          <a:p>
            <a:r>
              <a:rPr lang="en-US" dirty="0"/>
              <a:t>Divide and Conquer</a:t>
            </a:r>
          </a:p>
          <a:p>
            <a:r>
              <a:rPr lang="en-US" dirty="0"/>
              <a:t>Care about your code</a:t>
            </a:r>
          </a:p>
          <a:p>
            <a:endParaRPr lang="en-US" dirty="0"/>
          </a:p>
        </p:txBody>
      </p:sp>
      <p:sp>
        <p:nvSpPr>
          <p:cNvPr id="4" name="Slide Number Placeholder 3"/>
          <p:cNvSpPr>
            <a:spLocks noGrp="1"/>
          </p:cNvSpPr>
          <p:nvPr>
            <p:ph type="sldNum" sz="quarter" idx="5"/>
          </p:nvPr>
        </p:nvSpPr>
        <p:spPr/>
        <p:txBody>
          <a:bodyPr/>
          <a:lstStyle/>
          <a:p>
            <a:fld id="{2B3067B3-3AE6-DD4A-9E3D-C999AB3971A1}" type="slidenum">
              <a:rPr lang="en-US" smtClean="0"/>
              <a:t>16</a:t>
            </a:fld>
            <a:endParaRPr lang="en-US"/>
          </a:p>
        </p:txBody>
      </p:sp>
    </p:spTree>
    <p:extLst>
      <p:ext uri="{BB962C8B-B14F-4D97-AF65-F5344CB8AC3E}">
        <p14:creationId xmlns:p14="http://schemas.microsoft.com/office/powerpoint/2010/main" val="2406704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lazy: don’t repeat code</a:t>
            </a:r>
          </a:p>
        </p:txBody>
      </p:sp>
      <p:sp>
        <p:nvSpPr>
          <p:cNvPr id="4" name="Slide Number Placeholder 3"/>
          <p:cNvSpPr>
            <a:spLocks noGrp="1"/>
          </p:cNvSpPr>
          <p:nvPr>
            <p:ph type="sldNum" sz="quarter" idx="5"/>
          </p:nvPr>
        </p:nvSpPr>
        <p:spPr/>
        <p:txBody>
          <a:bodyPr/>
          <a:lstStyle/>
          <a:p>
            <a:fld id="{2B3067B3-3AE6-DD4A-9E3D-C999AB3971A1}" type="slidenum">
              <a:rPr lang="en-US" smtClean="0"/>
              <a:t>17</a:t>
            </a:fld>
            <a:endParaRPr lang="en-US"/>
          </a:p>
        </p:txBody>
      </p:sp>
    </p:spTree>
    <p:extLst>
      <p:ext uri="{BB962C8B-B14F-4D97-AF65-F5344CB8AC3E}">
        <p14:creationId xmlns:p14="http://schemas.microsoft.com/office/powerpoint/2010/main" val="1436339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Divide and Conquer: explain about merge sort</a:t>
            </a:r>
          </a:p>
          <a:p>
            <a:endParaRPr lang="en-US" dirty="0"/>
          </a:p>
          <a:p>
            <a:r>
              <a:rPr lang="en-US" dirty="0"/>
              <a:t>Main idea: split the data into smaller trunks and solve the problem for the smaller trunks (which is much easy) then combine (Conquer)</a:t>
            </a:r>
          </a:p>
        </p:txBody>
      </p:sp>
      <p:sp>
        <p:nvSpPr>
          <p:cNvPr id="4" name="Slide Number Placeholder 3"/>
          <p:cNvSpPr>
            <a:spLocks noGrp="1"/>
          </p:cNvSpPr>
          <p:nvPr>
            <p:ph type="sldNum" sz="quarter" idx="5"/>
          </p:nvPr>
        </p:nvSpPr>
        <p:spPr/>
        <p:txBody>
          <a:bodyPr/>
          <a:lstStyle/>
          <a:p>
            <a:fld id="{2B3067B3-3AE6-DD4A-9E3D-C999AB3971A1}" type="slidenum">
              <a:rPr lang="en-US" smtClean="0"/>
              <a:t>18</a:t>
            </a:fld>
            <a:endParaRPr lang="en-US"/>
          </a:p>
        </p:txBody>
      </p:sp>
    </p:spTree>
    <p:extLst>
      <p:ext uri="{BB962C8B-B14F-4D97-AF65-F5344CB8AC3E}">
        <p14:creationId xmlns:p14="http://schemas.microsoft.com/office/powerpoint/2010/main" val="28792952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why we need to care about the code.</a:t>
            </a:r>
          </a:p>
          <a:p>
            <a:endParaRPr lang="en-US" dirty="0"/>
          </a:p>
          <a:p>
            <a:r>
              <a:rPr lang="en-US" dirty="0"/>
              <a:t>Code is previous asset of the project.</a:t>
            </a:r>
          </a:p>
          <a:p>
            <a:endParaRPr lang="en-US" dirty="0"/>
          </a:p>
          <a:p>
            <a:r>
              <a:rPr lang="en-US" dirty="0"/>
              <a:t>You don’t code for your self but other member in your team as well. Your code stays even if you move to another teams, another project, or even another company.</a:t>
            </a:r>
          </a:p>
          <a:p>
            <a:endParaRPr lang="en-US" dirty="0"/>
          </a:p>
          <a:p>
            <a:r>
              <a:rPr lang="en-US" dirty="0"/>
              <a:t>So always code with utmost care.</a:t>
            </a:r>
          </a:p>
        </p:txBody>
      </p:sp>
      <p:sp>
        <p:nvSpPr>
          <p:cNvPr id="4" name="Slide Number Placeholder 3"/>
          <p:cNvSpPr>
            <a:spLocks noGrp="1"/>
          </p:cNvSpPr>
          <p:nvPr>
            <p:ph type="sldNum" sz="quarter" idx="5"/>
          </p:nvPr>
        </p:nvSpPr>
        <p:spPr/>
        <p:txBody>
          <a:bodyPr/>
          <a:lstStyle/>
          <a:p>
            <a:fld id="{2B3067B3-3AE6-DD4A-9E3D-C999AB3971A1}" type="slidenum">
              <a:rPr lang="en-US" smtClean="0"/>
              <a:t>19</a:t>
            </a:fld>
            <a:endParaRPr lang="en-US"/>
          </a:p>
        </p:txBody>
      </p:sp>
    </p:spTree>
    <p:extLst>
      <p:ext uri="{BB962C8B-B14F-4D97-AF65-F5344CB8AC3E}">
        <p14:creationId xmlns:p14="http://schemas.microsoft.com/office/powerpoint/2010/main" val="5301003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now know that a program is built out of statements, which themselves sometimes contain more statements. Statements tend to contain expressions, which themselves can be built out of smaller expressions.</a:t>
            </a:r>
          </a:p>
          <a:p>
            <a:r>
              <a:rPr lang="en-US" sz="1200" b="0" i="0" kern="1200" dirty="0">
                <a:solidFill>
                  <a:schemeClr val="tx1"/>
                </a:solidFill>
                <a:effectLst/>
                <a:latin typeface="+mn-lt"/>
                <a:ea typeface="+mn-ea"/>
                <a:cs typeface="+mn-cs"/>
              </a:rPr>
              <a:t>Putting statements after one another gives you a program that is executed from top to bottom. You can introduce disturbances in the flow of control by using conditional (if, else, and switch) and looping (while, do, and for) statements.</a:t>
            </a:r>
          </a:p>
          <a:p>
            <a:r>
              <a:rPr lang="en-US" sz="1200" b="0" i="0" kern="1200" dirty="0">
                <a:solidFill>
                  <a:schemeClr val="tx1"/>
                </a:solidFill>
                <a:effectLst/>
                <a:latin typeface="+mn-lt"/>
                <a:ea typeface="+mn-ea"/>
                <a:cs typeface="+mn-cs"/>
              </a:rPr>
              <a:t>Bindings can be used to file pieces of data under a name, and they are useful for tracking state in your program. The environment is the set of bindings that are defined. JavaScript systems always put a number of useful standard bindings into your environment.</a:t>
            </a:r>
          </a:p>
          <a:p>
            <a:r>
              <a:rPr lang="en-US" sz="1200" b="0" i="0" kern="1200" dirty="0">
                <a:solidFill>
                  <a:schemeClr val="tx1"/>
                </a:solidFill>
                <a:effectLst/>
                <a:latin typeface="+mn-lt"/>
                <a:ea typeface="+mn-ea"/>
                <a:cs typeface="+mn-cs"/>
              </a:rPr>
              <a:t>Functions are special values that encapsulate a piece of program. You can invoke them by writing </a:t>
            </a:r>
            <a:r>
              <a:rPr lang="en-US" sz="1200" b="0" i="0" kern="1200" dirty="0" err="1">
                <a:solidFill>
                  <a:schemeClr val="tx1"/>
                </a:solidFill>
                <a:effectLst/>
                <a:latin typeface="+mn-lt"/>
                <a:ea typeface="+mn-ea"/>
                <a:cs typeface="+mn-cs"/>
              </a:rPr>
              <a:t>functionName</a:t>
            </a:r>
            <a:r>
              <a:rPr lang="en-US" sz="1200" b="0" i="0" kern="1200" dirty="0">
                <a:solidFill>
                  <a:schemeClr val="tx1"/>
                </a:solidFill>
                <a:effectLst/>
                <a:latin typeface="+mn-lt"/>
                <a:ea typeface="+mn-ea"/>
                <a:cs typeface="+mn-cs"/>
              </a:rPr>
              <a:t>(argument1, argument2). Such a function call is an expression and may produce a value.</a:t>
            </a:r>
          </a:p>
          <a:p>
            <a:br>
              <a:rPr lang="en-US" dirty="0"/>
            </a:br>
            <a:endParaRPr lang="en-US" dirty="0"/>
          </a:p>
        </p:txBody>
      </p:sp>
      <p:sp>
        <p:nvSpPr>
          <p:cNvPr id="4" name="Slide Number Placeholder 3"/>
          <p:cNvSpPr>
            <a:spLocks noGrp="1"/>
          </p:cNvSpPr>
          <p:nvPr>
            <p:ph type="sldNum" sz="quarter" idx="5"/>
          </p:nvPr>
        </p:nvSpPr>
        <p:spPr/>
        <p:txBody>
          <a:bodyPr/>
          <a:lstStyle/>
          <a:p>
            <a:fld id="{2B3067B3-3AE6-DD4A-9E3D-C999AB3971A1}" type="slidenum">
              <a:rPr lang="en-US" smtClean="0"/>
              <a:t>20</a:t>
            </a:fld>
            <a:endParaRPr lang="en-US"/>
          </a:p>
        </p:txBody>
      </p:sp>
    </p:spTree>
    <p:extLst>
      <p:ext uri="{BB962C8B-B14F-4D97-AF65-F5344CB8AC3E}">
        <p14:creationId xmlns:p14="http://schemas.microsoft.com/office/powerpoint/2010/main" val="4225215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B3067B3-3AE6-DD4A-9E3D-C999AB3971A1}" type="slidenum">
              <a:rPr lang="en-US" smtClean="0"/>
              <a:t>21</a:t>
            </a:fld>
            <a:endParaRPr lang="en-US"/>
          </a:p>
        </p:txBody>
      </p:sp>
    </p:spTree>
    <p:extLst>
      <p:ext uri="{BB962C8B-B14F-4D97-AF65-F5344CB8AC3E}">
        <p14:creationId xmlns:p14="http://schemas.microsoft.com/office/powerpoint/2010/main" val="639896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3067B3-3AE6-DD4A-9E3D-C999AB3971A1}" type="slidenum">
              <a:rPr lang="en-US" smtClean="0"/>
              <a:t>2</a:t>
            </a:fld>
            <a:endParaRPr lang="en-US"/>
          </a:p>
        </p:txBody>
      </p:sp>
    </p:spTree>
    <p:extLst>
      <p:ext uri="{BB962C8B-B14F-4D97-AF65-F5344CB8AC3E}">
        <p14:creationId xmlns:p14="http://schemas.microsoft.com/office/powerpoint/2010/main" val="3185320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457200" rtl="0" eaLnBrk="1" fontAlgn="auto" latinLnBrk="0" hangingPunct="1">
              <a:lnSpc>
                <a:spcPct val="100000"/>
              </a:lnSpc>
              <a:spcBef>
                <a:spcPts val="1200"/>
              </a:spcBef>
              <a:spcAft>
                <a:spcPts val="0"/>
              </a:spcAft>
              <a:buClrTx/>
              <a:buSzTx/>
              <a:buFont typeface="Wingdings" panose="05000000000000000000" pitchFamily="2" charset="2"/>
              <a:buChar char="v"/>
              <a:tabLst/>
              <a:defRPr/>
            </a:pPr>
            <a:r>
              <a:rPr lang="en-US" sz="1200" kern="1200" dirty="0">
                <a:solidFill>
                  <a:schemeClr val="tx1"/>
                </a:solidFill>
                <a:effectLst/>
                <a:latin typeface="+mn-lt"/>
                <a:ea typeface="+mn-ea"/>
                <a:cs typeface="+mn-cs"/>
              </a:rPr>
              <a:t>Computers are incredibly powerful machines, capable of performing amazing feats like playing competitive chess, serving thousands of web pages, or making millions of complex calculations in less than a few seconds. </a:t>
            </a:r>
          </a:p>
          <a:p>
            <a:pPr marL="0" marR="0" lvl="0" indent="0" algn="just" defTabSz="457200" rtl="0" eaLnBrk="1" fontAlgn="auto" latinLnBrk="0" hangingPunct="1">
              <a:lnSpc>
                <a:spcPct val="100000"/>
              </a:lnSpc>
              <a:spcBef>
                <a:spcPts val="1200"/>
              </a:spcBef>
              <a:spcAft>
                <a:spcPts val="0"/>
              </a:spcAft>
              <a:buClrTx/>
              <a:buSzTx/>
              <a:buFont typeface="Wingdings" panose="05000000000000000000" pitchFamily="2" charset="2"/>
              <a:buChar char="v"/>
              <a:tabLst/>
              <a:defRPr/>
            </a:pPr>
            <a:r>
              <a:rPr lang="en-US" sz="1200" kern="1200" dirty="0">
                <a:solidFill>
                  <a:schemeClr val="tx1"/>
                </a:solidFill>
                <a:effectLst/>
                <a:latin typeface="+mn-lt"/>
                <a:ea typeface="+mn-ea"/>
                <a:cs typeface="+mn-cs"/>
              </a:rPr>
              <a:t>But deep down, computers are actually pretty dumb. Computers can </a:t>
            </a:r>
            <a:r>
              <a:rPr lang="en-US" sz="1200" i="1" kern="1200" dirty="0">
                <a:solidFill>
                  <a:schemeClr val="tx1"/>
                </a:solidFill>
                <a:effectLst/>
                <a:latin typeface="+mn-lt"/>
                <a:ea typeface="+mn-ea"/>
                <a:cs typeface="+mn-cs"/>
              </a:rPr>
              <a:t>only </a:t>
            </a:r>
            <a:r>
              <a:rPr lang="en-US" sz="1200" kern="1200" dirty="0">
                <a:solidFill>
                  <a:schemeClr val="tx1"/>
                </a:solidFill>
                <a:effectLst/>
                <a:latin typeface="+mn-lt"/>
                <a:ea typeface="+mn-ea"/>
                <a:cs typeface="+mn-cs"/>
              </a:rPr>
              <a:t>do exactly what we humans tell them to do. </a:t>
            </a:r>
          </a:p>
          <a:p>
            <a:pPr marL="0" marR="0" lvl="0" indent="0" algn="just" defTabSz="457200" rtl="0" eaLnBrk="1" fontAlgn="auto" latinLnBrk="0" hangingPunct="1">
              <a:lnSpc>
                <a:spcPct val="100000"/>
              </a:lnSpc>
              <a:spcBef>
                <a:spcPts val="1200"/>
              </a:spcBef>
              <a:spcAft>
                <a:spcPts val="0"/>
              </a:spcAft>
              <a:buClrTx/>
              <a:buSzTx/>
              <a:buFont typeface="Wingdings" panose="05000000000000000000" pitchFamily="2" charset="2"/>
              <a:buChar char="v"/>
              <a:tabLst/>
              <a:defRPr/>
            </a:pPr>
            <a:r>
              <a:rPr lang="en-US" sz="1200" kern="1200" dirty="0">
                <a:solidFill>
                  <a:schemeClr val="tx1"/>
                </a:solidFill>
                <a:effectLst/>
                <a:latin typeface="+mn-lt"/>
                <a:ea typeface="+mn-ea"/>
                <a:cs typeface="+mn-cs"/>
              </a:rPr>
              <a:t>We tell computers how to behave using computer programs, which are just sets of instructions for the computers to follow. Without programs, computers can’t do anything at all! </a:t>
            </a:r>
            <a:endParaRPr lang="en-US" dirty="0"/>
          </a:p>
          <a:p>
            <a:pPr algn="just">
              <a:spcBef>
                <a:spcPts val="1200"/>
              </a:spcBef>
              <a:buFont typeface="Wingdings" panose="05000000000000000000" pitchFamily="2" charset="2"/>
              <a:buChar char="v"/>
              <a:defRPr/>
            </a:pPr>
            <a:endParaRPr lang="en-US" dirty="0"/>
          </a:p>
        </p:txBody>
      </p:sp>
      <p:sp>
        <p:nvSpPr>
          <p:cNvPr id="4" name="Slide Number Placeholder 3"/>
          <p:cNvSpPr>
            <a:spLocks noGrp="1"/>
          </p:cNvSpPr>
          <p:nvPr>
            <p:ph type="sldNum" sz="quarter" idx="5"/>
          </p:nvPr>
        </p:nvSpPr>
        <p:spPr/>
        <p:txBody>
          <a:bodyPr/>
          <a:lstStyle/>
          <a:p>
            <a:fld id="{2B3067B3-3AE6-DD4A-9E3D-C999AB3971A1}" type="slidenum">
              <a:rPr lang="en-US" smtClean="0"/>
              <a:t>5</a:t>
            </a:fld>
            <a:endParaRPr lang="en-US"/>
          </a:p>
        </p:txBody>
      </p:sp>
    </p:spTree>
    <p:extLst>
      <p:ext uri="{BB962C8B-B14F-4D97-AF65-F5344CB8AC3E}">
        <p14:creationId xmlns:p14="http://schemas.microsoft.com/office/powerpoint/2010/main" val="30424196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B3067B3-3AE6-DD4A-9E3D-C999AB3971A1}" type="slidenum">
              <a:rPr lang="en-US" smtClean="0"/>
              <a:t>6</a:t>
            </a:fld>
            <a:endParaRPr lang="en-US"/>
          </a:p>
        </p:txBody>
      </p:sp>
    </p:spTree>
    <p:extLst>
      <p:ext uri="{BB962C8B-B14F-4D97-AF65-F5344CB8AC3E}">
        <p14:creationId xmlns:p14="http://schemas.microsoft.com/office/powerpoint/2010/main" val="3358650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Sites like Gmail, Facebook, and Twitter use JavaScript to make it easier to send email, post comments, or browse web- sites. </a:t>
            </a:r>
          </a:p>
          <a:p>
            <a:pPr marL="0" marR="0" lvl="0" indent="0" algn="just"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when you’re on Facebook reading news from your friends and you see more news at the bottom of the page as you scroll down, that’s JavaScript in action. </a:t>
            </a:r>
            <a:endParaRPr lang="en-US" dirty="0"/>
          </a:p>
          <a:p>
            <a:pPr marL="0" marR="0" lvl="0" indent="0" algn="just"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B3067B3-3AE6-DD4A-9E3D-C999AB3971A1}" type="slidenum">
              <a:rPr lang="en-US" smtClean="0"/>
              <a:t>7</a:t>
            </a:fld>
            <a:endParaRPr lang="en-US"/>
          </a:p>
        </p:txBody>
      </p:sp>
    </p:spTree>
    <p:extLst>
      <p:ext uri="{BB962C8B-B14F-4D97-AF65-F5344CB8AC3E}">
        <p14:creationId xmlns:p14="http://schemas.microsoft.com/office/powerpoint/2010/main" val="3870577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B3067B3-3AE6-DD4A-9E3D-C999AB3971A1}" type="slidenum">
              <a:rPr lang="en-US" smtClean="0"/>
              <a:t>8</a:t>
            </a:fld>
            <a:endParaRPr lang="en-US"/>
          </a:p>
        </p:txBody>
      </p:sp>
    </p:spTree>
    <p:extLst>
      <p:ext uri="{BB962C8B-B14F-4D97-AF65-F5344CB8AC3E}">
        <p14:creationId xmlns:p14="http://schemas.microsoft.com/office/powerpoint/2010/main" val="471550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JavaScript isn’t the only programming language out there—in fact, there are literally hundreds of programming languages. </a:t>
            </a:r>
          </a:p>
          <a:p>
            <a:r>
              <a:rPr lang="en-US" sz="1200" kern="1200" dirty="0">
                <a:solidFill>
                  <a:schemeClr val="tx1"/>
                </a:solidFill>
                <a:effectLst/>
                <a:latin typeface="+mn-lt"/>
                <a:ea typeface="+mn-ea"/>
                <a:cs typeface="+mn-cs"/>
              </a:rPr>
              <a:t>But there are many reasons to learn JavaScript. For one, it’s a lot easier (and more fun) to learn than many other programming languages. </a:t>
            </a:r>
          </a:p>
          <a:p>
            <a:r>
              <a:rPr lang="en-US" sz="1200" kern="1200" dirty="0">
                <a:solidFill>
                  <a:schemeClr val="tx1"/>
                </a:solidFill>
                <a:effectLst/>
                <a:latin typeface="+mn-lt"/>
                <a:ea typeface="+mn-ea"/>
                <a:cs typeface="+mn-cs"/>
              </a:rPr>
              <a:t>But perhaps best of all, in order to write and run JavaScript programs, all you need is a web browser like Internet Explorer, Mozilla Firefox, or Google Chrome. </a:t>
            </a:r>
          </a:p>
          <a:p>
            <a:r>
              <a:rPr lang="en-US" sz="1200" kern="1200" dirty="0">
                <a:solidFill>
                  <a:schemeClr val="tx1"/>
                </a:solidFill>
                <a:effectLst/>
                <a:latin typeface="+mn-lt"/>
                <a:ea typeface="+mn-ea"/>
                <a:cs typeface="+mn-cs"/>
              </a:rPr>
              <a:t>Every web browser comes with a JavaScript </a:t>
            </a:r>
            <a:r>
              <a:rPr lang="en-US" sz="1200" i="1" kern="1200" dirty="0">
                <a:solidFill>
                  <a:schemeClr val="tx1"/>
                </a:solidFill>
                <a:effectLst/>
                <a:latin typeface="+mn-lt"/>
                <a:ea typeface="+mn-ea"/>
                <a:cs typeface="+mn-cs"/>
              </a:rPr>
              <a:t>interpreter </a:t>
            </a:r>
            <a:r>
              <a:rPr lang="en-US" sz="1200" kern="1200" dirty="0">
                <a:solidFill>
                  <a:schemeClr val="tx1"/>
                </a:solidFill>
                <a:effectLst/>
                <a:latin typeface="+mn-lt"/>
                <a:ea typeface="+mn-ea"/>
                <a:cs typeface="+mn-cs"/>
              </a:rPr>
              <a:t>that understands how to read JavaScript programs. </a:t>
            </a:r>
            <a:endParaRPr lang="en-US" dirty="0"/>
          </a:p>
          <a:p>
            <a:r>
              <a:rPr lang="en-US" sz="1200" kern="1200" dirty="0">
                <a:solidFill>
                  <a:schemeClr val="tx1"/>
                </a:solidFill>
                <a:effectLst/>
                <a:latin typeface="+mn-lt"/>
                <a:ea typeface="+mn-ea"/>
                <a:cs typeface="+mn-cs"/>
              </a:rPr>
              <a:t>Once you’ve written a JavaScript program, you can send people a link to it, and they can run it in a web browser on their computer, too!</a:t>
            </a:r>
            <a:endParaRPr lang="en-US" dirty="0"/>
          </a:p>
          <a:p>
            <a:pPr marL="0" marR="0" lvl="0" indent="0" algn="just"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B3067B3-3AE6-DD4A-9E3D-C999AB3971A1}" type="slidenum">
              <a:rPr lang="en-US" smtClean="0"/>
              <a:t>9</a:t>
            </a:fld>
            <a:endParaRPr lang="en-US"/>
          </a:p>
        </p:txBody>
      </p:sp>
    </p:spTree>
    <p:extLst>
      <p:ext uri="{BB962C8B-B14F-4D97-AF65-F5344CB8AC3E}">
        <p14:creationId xmlns:p14="http://schemas.microsoft.com/office/powerpoint/2010/main" val="761782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3067B3-3AE6-DD4A-9E3D-C999AB3971A1}" type="slidenum">
              <a:rPr lang="en-US" smtClean="0"/>
              <a:t>10</a:t>
            </a:fld>
            <a:endParaRPr lang="en-US"/>
          </a:p>
        </p:txBody>
      </p:sp>
    </p:spTree>
    <p:extLst>
      <p:ext uri="{BB962C8B-B14F-4D97-AF65-F5344CB8AC3E}">
        <p14:creationId xmlns:p14="http://schemas.microsoft.com/office/powerpoint/2010/main" val="4202628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3067B3-3AE6-DD4A-9E3D-C999AB3971A1}" type="slidenum">
              <a:rPr lang="en-US" smtClean="0"/>
              <a:t>11</a:t>
            </a:fld>
            <a:endParaRPr lang="en-US"/>
          </a:p>
        </p:txBody>
      </p:sp>
    </p:spTree>
    <p:extLst>
      <p:ext uri="{BB962C8B-B14F-4D97-AF65-F5344CB8AC3E}">
        <p14:creationId xmlns:p14="http://schemas.microsoft.com/office/powerpoint/2010/main" val="35811870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39" y="0"/>
            <a:ext cx="9124122" cy="5143500"/>
          </a:xfrm>
          <a:prstGeom prst="rect">
            <a:avLst/>
          </a:prstGeom>
        </p:spPr>
      </p:pic>
      <p:sp>
        <p:nvSpPr>
          <p:cNvPr id="2" name="Title 1"/>
          <p:cNvSpPr>
            <a:spLocks noGrp="1"/>
          </p:cNvSpPr>
          <p:nvPr>
            <p:ph type="ctrTitle"/>
          </p:nvPr>
        </p:nvSpPr>
        <p:spPr>
          <a:xfrm>
            <a:off x="171450" y="1743789"/>
            <a:ext cx="6179344" cy="678021"/>
          </a:xfrm>
        </p:spPr>
        <p:txBody>
          <a:bodyPr>
            <a:noAutofit/>
          </a:bodyPr>
          <a:lstStyle>
            <a:lvl1pPr algn="ctr">
              <a:defRPr sz="3200">
                <a:solidFill>
                  <a:srgbClr val="FF6600"/>
                </a:solidFill>
              </a:defRPr>
            </a:lvl1pPr>
          </a:lstStyle>
          <a:p>
            <a:r>
              <a:rPr lang="en-US" dirty="0"/>
              <a:t>Click to edit Master title style</a:t>
            </a:r>
          </a:p>
        </p:txBody>
      </p:sp>
      <p:sp>
        <p:nvSpPr>
          <p:cNvPr id="3" name="Subtitle 2"/>
          <p:cNvSpPr>
            <a:spLocks noGrp="1"/>
          </p:cNvSpPr>
          <p:nvPr>
            <p:ph type="subTitle" idx="1"/>
          </p:nvPr>
        </p:nvSpPr>
        <p:spPr>
          <a:xfrm>
            <a:off x="171450" y="2571750"/>
            <a:ext cx="6179344" cy="434975"/>
          </a:xfrm>
        </p:spPr>
        <p:txBody>
          <a:bodyPr>
            <a:normAutofit/>
          </a:bodyPr>
          <a:lstStyle>
            <a:lvl1pPr marL="0" indent="0" algn="ctr">
              <a:buNone/>
              <a:defRPr sz="2000" i="1">
                <a:solidFill>
                  <a:srgbClr val="99CC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171450" y="4767263"/>
            <a:ext cx="1367315" cy="273844"/>
          </a:xfrm>
        </p:spPr>
        <p:txBody>
          <a:bodyPr/>
          <a:lstStyle/>
          <a:p>
            <a:fld id="{63A9D870-3F93-4B8A-8AC9-9D3B4FB155C2}" type="datetime1">
              <a:rPr lang="en-US" smtClean="0"/>
              <a:t>7/12/20</a:t>
            </a:fld>
            <a:endParaRPr lang="en-US"/>
          </a:p>
        </p:txBody>
      </p:sp>
      <p:sp>
        <p:nvSpPr>
          <p:cNvPr id="5" name="Footer Placeholder 4"/>
          <p:cNvSpPr>
            <a:spLocks noGrp="1"/>
          </p:cNvSpPr>
          <p:nvPr>
            <p:ph type="ftr" sz="quarter" idx="11"/>
          </p:nvPr>
        </p:nvSpPr>
        <p:spPr>
          <a:xfrm>
            <a:off x="1868557" y="4767263"/>
            <a:ext cx="6139587" cy="273844"/>
          </a:xfrm>
        </p:spPr>
        <p:txBody>
          <a:bodyPr/>
          <a:lstStyle/>
          <a:p>
            <a:r>
              <a:rPr lang="en-US"/>
              <a:t>09e-BM/DT/FSOFT - ©FPT SOFTWARE – Fresher Academy - Internal Use</a:t>
            </a:r>
            <a:endParaRPr lang="en-US" dirty="0"/>
          </a:p>
        </p:txBody>
      </p:sp>
      <p:sp>
        <p:nvSpPr>
          <p:cNvPr id="6" name="Slide Number Placeholder 5"/>
          <p:cNvSpPr>
            <a:spLocks noGrp="1"/>
          </p:cNvSpPr>
          <p:nvPr>
            <p:ph type="sldNum" sz="quarter" idx="12"/>
          </p:nvPr>
        </p:nvSpPr>
        <p:spPr>
          <a:xfrm>
            <a:off x="8122444" y="4767263"/>
            <a:ext cx="564356" cy="273844"/>
          </a:xfrm>
        </p:spPr>
        <p:txBody>
          <a:bodyPr/>
          <a:lstStyle/>
          <a:p>
            <a:fld id="{E3B08AF7-4237-6949-8335-F63F47C2C8CC}" type="slidenum">
              <a:rPr lang="en-US" smtClean="0"/>
              <a:t>‹#›</a:t>
            </a:fld>
            <a:endParaRPr lang="en-US"/>
          </a:p>
        </p:txBody>
      </p:sp>
    </p:spTree>
    <p:extLst>
      <p:ext uri="{BB962C8B-B14F-4D97-AF65-F5344CB8AC3E}">
        <p14:creationId xmlns:p14="http://schemas.microsoft.com/office/powerpoint/2010/main" val="813760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8606" y="0"/>
            <a:ext cx="6885520" cy="644057"/>
          </a:xfrm>
        </p:spPr>
        <p:txBody>
          <a:bodyPr/>
          <a:lstStyle>
            <a:lvl1pPr>
              <a:defRPr b="1"/>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45074E-53EC-4432-BF9B-A29996D62E7F}" type="datetime1">
              <a:rPr lang="en-US" smtClean="0"/>
              <a:t>7/12/20</a:t>
            </a:fld>
            <a:endParaRPr lang="en-US"/>
          </a:p>
        </p:txBody>
      </p:sp>
      <p:sp>
        <p:nvSpPr>
          <p:cNvPr id="5" name="Footer Placeholder 4"/>
          <p:cNvSpPr>
            <a:spLocks noGrp="1"/>
          </p:cNvSpPr>
          <p:nvPr>
            <p:ph type="ftr" sz="quarter" idx="11"/>
          </p:nvPr>
        </p:nvSpPr>
        <p:spPr/>
        <p:txBody>
          <a:bodyPr/>
          <a:lstStyle/>
          <a:p>
            <a:r>
              <a:rPr lang="en-US"/>
              <a:t>09e-BM/DT/FSOFT - ©FPT SOFTWARE – Fresher Academy - Internal Use</a:t>
            </a:r>
          </a:p>
        </p:txBody>
      </p:sp>
      <p:sp>
        <p:nvSpPr>
          <p:cNvPr id="6" name="Slide Number Placeholder 5"/>
          <p:cNvSpPr>
            <a:spLocks noGrp="1"/>
          </p:cNvSpPr>
          <p:nvPr>
            <p:ph type="sldNum" sz="quarter" idx="12"/>
          </p:nvPr>
        </p:nvSpPr>
        <p:spPr/>
        <p:txBody>
          <a:bodyPr/>
          <a:lstStyle/>
          <a:p>
            <a:fld id="{E3B08AF7-4237-6949-8335-F63F47C2C8CC}" type="slidenum">
              <a:rPr lang="en-US" smtClean="0"/>
              <a:t>‹#›</a:t>
            </a:fld>
            <a:endParaRPr lang="en-US"/>
          </a:p>
        </p:txBody>
      </p:sp>
    </p:spTree>
    <p:extLst>
      <p:ext uri="{BB962C8B-B14F-4D97-AF65-F5344CB8AC3E}">
        <p14:creationId xmlns:p14="http://schemas.microsoft.com/office/powerpoint/2010/main" val="2226263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42912" y="3305176"/>
            <a:ext cx="8458199" cy="1021556"/>
          </a:xfrm>
        </p:spPr>
        <p:txBody>
          <a:bodyPr anchor="t"/>
          <a:lstStyle>
            <a:lvl1pPr algn="l">
              <a:defRPr sz="4000" b="1" cap="all"/>
            </a:lvl1pPr>
          </a:lstStyle>
          <a:p>
            <a:endParaRPr lang="en-US"/>
          </a:p>
        </p:txBody>
      </p:sp>
      <p:sp>
        <p:nvSpPr>
          <p:cNvPr id="3" name="Text Placeholder 2"/>
          <p:cNvSpPr>
            <a:spLocks noGrp="1"/>
          </p:cNvSpPr>
          <p:nvPr>
            <p:ph type="body" idx="1"/>
          </p:nvPr>
        </p:nvSpPr>
        <p:spPr>
          <a:xfrm>
            <a:off x="442912" y="2180035"/>
            <a:ext cx="8458199"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42913" y="4767263"/>
            <a:ext cx="1203007" cy="273844"/>
          </a:xfrm>
        </p:spPr>
        <p:txBody>
          <a:bodyPr/>
          <a:lstStyle/>
          <a:p>
            <a:fld id="{95690783-B5B6-43F6-9D05-1F8793B02117}" type="datetime1">
              <a:rPr lang="en-US" smtClean="0"/>
              <a:t>7/12/20</a:t>
            </a:fld>
            <a:endParaRPr lang="en-US"/>
          </a:p>
        </p:txBody>
      </p:sp>
      <p:sp>
        <p:nvSpPr>
          <p:cNvPr id="5" name="Footer Placeholder 4"/>
          <p:cNvSpPr>
            <a:spLocks noGrp="1"/>
          </p:cNvSpPr>
          <p:nvPr>
            <p:ph type="ftr" sz="quarter" idx="11"/>
          </p:nvPr>
        </p:nvSpPr>
        <p:spPr/>
        <p:txBody>
          <a:bodyPr/>
          <a:lstStyle/>
          <a:p>
            <a:r>
              <a:rPr lang="en-US"/>
              <a:t>09e-BM/DT/FSOFT - ©FPT SOFTWARE – Fresher Academy - Internal Use</a:t>
            </a:r>
          </a:p>
        </p:txBody>
      </p:sp>
      <p:sp>
        <p:nvSpPr>
          <p:cNvPr id="6" name="Slide Number Placeholder 5"/>
          <p:cNvSpPr>
            <a:spLocks noGrp="1"/>
          </p:cNvSpPr>
          <p:nvPr>
            <p:ph type="sldNum" sz="quarter" idx="12"/>
          </p:nvPr>
        </p:nvSpPr>
        <p:spPr/>
        <p:txBody>
          <a:bodyPr/>
          <a:lstStyle/>
          <a:p>
            <a:fld id="{E3B08AF7-4237-6949-8335-F63F47C2C8CC}" type="slidenum">
              <a:rPr lang="en-US" smtClean="0"/>
              <a:t>‹#›</a:t>
            </a:fld>
            <a:endParaRPr lang="en-US"/>
          </a:p>
        </p:txBody>
      </p:sp>
    </p:spTree>
    <p:extLst>
      <p:ext uri="{BB962C8B-B14F-4D97-AF65-F5344CB8AC3E}">
        <p14:creationId xmlns:p14="http://schemas.microsoft.com/office/powerpoint/2010/main" val="1019322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78606" y="900113"/>
            <a:ext cx="4217194" cy="3771900"/>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252912" cy="3771900"/>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E2AB3E9-7592-48AC-A218-7AC85EB51A08}" type="datetime1">
              <a:rPr lang="en-US" smtClean="0"/>
              <a:t>7/12/20</a:t>
            </a:fld>
            <a:endParaRPr lang="en-US"/>
          </a:p>
        </p:txBody>
      </p:sp>
      <p:sp>
        <p:nvSpPr>
          <p:cNvPr id="6" name="Footer Placeholder 5"/>
          <p:cNvSpPr>
            <a:spLocks noGrp="1"/>
          </p:cNvSpPr>
          <p:nvPr>
            <p:ph type="ftr" sz="quarter" idx="11"/>
          </p:nvPr>
        </p:nvSpPr>
        <p:spPr/>
        <p:txBody>
          <a:bodyPr/>
          <a:lstStyle/>
          <a:p>
            <a:r>
              <a:rPr lang="en-US"/>
              <a:t>09e-BM/DT/FSOFT - ©FPT SOFTWARE – Fresher Academy - Internal Use</a:t>
            </a:r>
          </a:p>
        </p:txBody>
      </p:sp>
      <p:sp>
        <p:nvSpPr>
          <p:cNvPr id="7" name="Slide Number Placeholder 6"/>
          <p:cNvSpPr>
            <a:spLocks noGrp="1"/>
          </p:cNvSpPr>
          <p:nvPr>
            <p:ph type="sldNum" sz="quarter" idx="12"/>
          </p:nvPr>
        </p:nvSpPr>
        <p:spPr/>
        <p:txBody>
          <a:bodyPr/>
          <a:lstStyle/>
          <a:p>
            <a:fld id="{E3B08AF7-4237-6949-8335-F63F47C2C8CC}" type="slidenum">
              <a:rPr lang="en-US" smtClean="0"/>
              <a:t>‹#›</a:t>
            </a:fld>
            <a:endParaRPr lang="en-US"/>
          </a:p>
        </p:txBody>
      </p:sp>
    </p:spTree>
    <p:extLst>
      <p:ext uri="{BB962C8B-B14F-4D97-AF65-F5344CB8AC3E}">
        <p14:creationId xmlns:p14="http://schemas.microsoft.com/office/powerpoint/2010/main" val="2018449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7162" y="55784"/>
            <a:ext cx="7100888" cy="540688"/>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57161" y="858441"/>
            <a:ext cx="4271963" cy="47982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7161" y="1338261"/>
            <a:ext cx="4271963" cy="3276601"/>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00575" y="845344"/>
            <a:ext cx="4300537"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00575" y="1325165"/>
            <a:ext cx="4300537" cy="328969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157163" y="4767263"/>
            <a:ext cx="1488758" cy="273844"/>
          </a:xfrm>
        </p:spPr>
        <p:txBody>
          <a:bodyPr/>
          <a:lstStyle/>
          <a:p>
            <a:fld id="{89809214-B0AA-40EF-B713-56DABC867509}" type="datetime1">
              <a:rPr lang="en-US" smtClean="0"/>
              <a:t>7/12/20</a:t>
            </a:fld>
            <a:endParaRPr lang="en-US"/>
          </a:p>
        </p:txBody>
      </p:sp>
      <p:sp>
        <p:nvSpPr>
          <p:cNvPr id="8" name="Footer Placeholder 7"/>
          <p:cNvSpPr>
            <a:spLocks noGrp="1"/>
          </p:cNvSpPr>
          <p:nvPr>
            <p:ph type="ftr" sz="quarter" idx="11"/>
          </p:nvPr>
        </p:nvSpPr>
        <p:spPr/>
        <p:txBody>
          <a:bodyPr/>
          <a:lstStyle/>
          <a:p>
            <a:r>
              <a:rPr lang="en-US"/>
              <a:t>09e-BM/DT/FSOFT - ©FPT SOFTWARE – Fresher Academy - Internal Use</a:t>
            </a:r>
          </a:p>
        </p:txBody>
      </p:sp>
      <p:sp>
        <p:nvSpPr>
          <p:cNvPr id="9" name="Slide Number Placeholder 8"/>
          <p:cNvSpPr>
            <a:spLocks noGrp="1"/>
          </p:cNvSpPr>
          <p:nvPr>
            <p:ph type="sldNum" sz="quarter" idx="12"/>
          </p:nvPr>
        </p:nvSpPr>
        <p:spPr/>
        <p:txBody>
          <a:bodyPr/>
          <a:lstStyle/>
          <a:p>
            <a:fld id="{E3B08AF7-4237-6949-8335-F63F47C2C8CC}" type="slidenum">
              <a:rPr lang="en-US" smtClean="0"/>
              <a:t>‹#›</a:t>
            </a:fld>
            <a:endParaRPr lang="en-US"/>
          </a:p>
        </p:txBody>
      </p:sp>
    </p:spTree>
    <p:extLst>
      <p:ext uri="{BB962C8B-B14F-4D97-AF65-F5344CB8AC3E}">
        <p14:creationId xmlns:p14="http://schemas.microsoft.com/office/powerpoint/2010/main" val="3710657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778E15-6A1B-4F98-93CA-BDA6731742CD}" type="datetime1">
              <a:rPr lang="en-US" smtClean="0"/>
              <a:t>7/12/20</a:t>
            </a:fld>
            <a:endParaRPr lang="en-US"/>
          </a:p>
        </p:txBody>
      </p:sp>
      <p:sp>
        <p:nvSpPr>
          <p:cNvPr id="5" name="Footer Placeholder 4"/>
          <p:cNvSpPr>
            <a:spLocks noGrp="1"/>
          </p:cNvSpPr>
          <p:nvPr>
            <p:ph type="ftr" sz="quarter" idx="11"/>
          </p:nvPr>
        </p:nvSpPr>
        <p:spPr/>
        <p:txBody>
          <a:bodyPr/>
          <a:lstStyle/>
          <a:p>
            <a:r>
              <a:rPr lang="en-US"/>
              <a:t>09e-BM/DT/FSOFT - ©FPT SOFTWARE – Fresher Academy - Internal Use</a:t>
            </a:r>
          </a:p>
        </p:txBody>
      </p:sp>
      <p:sp>
        <p:nvSpPr>
          <p:cNvPr id="6" name="Slide Number Placeholder 5"/>
          <p:cNvSpPr>
            <a:spLocks noGrp="1"/>
          </p:cNvSpPr>
          <p:nvPr>
            <p:ph type="sldNum" sz="quarter" idx="12"/>
          </p:nvPr>
        </p:nvSpPr>
        <p:spPr/>
        <p:txBody>
          <a:bodyPr/>
          <a:lstStyle/>
          <a:p>
            <a:fld id="{E3B08AF7-4237-6949-8335-F63F47C2C8CC}" type="slidenum">
              <a:rPr lang="en-US" smtClean="0"/>
              <a:t>‹#›</a:t>
            </a:fld>
            <a:endParaRPr lang="en-US"/>
          </a:p>
        </p:txBody>
      </p:sp>
    </p:spTree>
    <p:extLst>
      <p:ext uri="{BB962C8B-B14F-4D97-AF65-F5344CB8AC3E}">
        <p14:creationId xmlns:p14="http://schemas.microsoft.com/office/powerpoint/2010/main" val="1077462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939" y="0"/>
            <a:ext cx="9124122" cy="5143500"/>
          </a:xfrm>
          <a:prstGeom prst="rect">
            <a:avLst/>
          </a:prstGeom>
        </p:spPr>
      </p:pic>
      <p:sp>
        <p:nvSpPr>
          <p:cNvPr id="2" name="Title Placeholder 1"/>
          <p:cNvSpPr>
            <a:spLocks noGrp="1"/>
          </p:cNvSpPr>
          <p:nvPr>
            <p:ph type="title"/>
          </p:nvPr>
        </p:nvSpPr>
        <p:spPr>
          <a:xfrm>
            <a:off x="278606" y="0"/>
            <a:ext cx="6885519" cy="644057"/>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278605" y="850106"/>
            <a:ext cx="8622507" cy="374451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78605" y="4767263"/>
            <a:ext cx="1367315"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0276789B-5D05-4E47-B9C1-C0FFAEB67DE3}" type="datetime1">
              <a:rPr lang="en-US" smtClean="0"/>
              <a:t>7/12/20</a:t>
            </a:fld>
            <a:endParaRPr lang="en-US"/>
          </a:p>
        </p:txBody>
      </p:sp>
      <p:sp>
        <p:nvSpPr>
          <p:cNvPr id="5" name="Footer Placeholder 4"/>
          <p:cNvSpPr>
            <a:spLocks noGrp="1"/>
          </p:cNvSpPr>
          <p:nvPr>
            <p:ph type="ftr" sz="quarter" idx="3"/>
          </p:nvPr>
        </p:nvSpPr>
        <p:spPr>
          <a:xfrm>
            <a:off x="1764506" y="4767263"/>
            <a:ext cx="6372225" cy="273844"/>
          </a:xfrm>
          <a:prstGeom prst="rect">
            <a:avLst/>
          </a:prstGeom>
        </p:spPr>
        <p:txBody>
          <a:bodyPr vert="horz" lIns="91440" tIns="45720" rIns="91440" bIns="45720" rtlCol="0" anchor="ctr"/>
          <a:lstStyle>
            <a:lvl1pPr marL="0" marR="0" indent="0" algn="ctr" defTabSz="457200" rtl="0" eaLnBrk="1" fontAlgn="auto" latinLnBrk="0" hangingPunct="1">
              <a:lnSpc>
                <a:spcPct val="100000"/>
              </a:lnSpc>
              <a:spcBef>
                <a:spcPts val="0"/>
              </a:spcBef>
              <a:spcAft>
                <a:spcPts val="0"/>
              </a:spcAft>
              <a:buClrTx/>
              <a:buSzTx/>
              <a:buFontTx/>
              <a:buNone/>
              <a:tabLst/>
              <a:defRPr sz="1200">
                <a:solidFill>
                  <a:schemeClr val="tx1">
                    <a:tint val="75000"/>
                  </a:schemeClr>
                </a:solidFill>
              </a:defRPr>
            </a:lvl1pPr>
          </a:lstStyle>
          <a:p>
            <a:r>
              <a:rPr lang="en-US"/>
              <a:t>09e-BM/DT/FSOFT - ©FPT SOFTWARE – Fresher Academy - Internal Use</a:t>
            </a:r>
            <a:endParaRPr lang="en-US" dirty="0"/>
          </a:p>
        </p:txBody>
      </p:sp>
      <p:sp>
        <p:nvSpPr>
          <p:cNvPr id="6" name="Slide Number Placeholder 5"/>
          <p:cNvSpPr>
            <a:spLocks noGrp="1"/>
          </p:cNvSpPr>
          <p:nvPr>
            <p:ph type="sldNum" sz="quarter" idx="4"/>
          </p:nvPr>
        </p:nvSpPr>
        <p:spPr>
          <a:xfrm>
            <a:off x="8229600" y="4767263"/>
            <a:ext cx="671512"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3B08AF7-4237-6949-8335-F63F47C2C8CC}" type="slidenum">
              <a:rPr lang="en-US" smtClean="0"/>
              <a:t>‹#›</a:t>
            </a:fld>
            <a:endParaRPr lang="en-US"/>
          </a:p>
        </p:txBody>
      </p:sp>
    </p:spTree>
    <p:extLst>
      <p:ext uri="{BB962C8B-B14F-4D97-AF65-F5344CB8AC3E}">
        <p14:creationId xmlns:p14="http://schemas.microsoft.com/office/powerpoint/2010/main" val="29867122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8" r:id="rId6"/>
  </p:sldLayoutIdLst>
  <p:hf hdr="0"/>
  <p:txStyles>
    <p:titleStyle>
      <a:lvl1pPr algn="l" defTabSz="457200" rtl="0" eaLnBrk="1" latinLnBrk="0" hangingPunct="1">
        <a:spcBef>
          <a:spcPct val="0"/>
        </a:spcBef>
        <a:buNone/>
        <a:defRPr sz="3200" b="1" kern="1200">
          <a:solidFill>
            <a:schemeClr val="bg1"/>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 typeface="Wingdings" panose="05000000000000000000" pitchFamily="2" charset="2"/>
        <a:buChar char="§"/>
        <a:defRPr sz="240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Wingdings" panose="05000000000000000000" pitchFamily="2" charset="2"/>
        <a:buChar char="ü"/>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JavaScript Essentials</a:t>
            </a:r>
          </a:p>
        </p:txBody>
      </p:sp>
      <p:sp>
        <p:nvSpPr>
          <p:cNvPr id="8" name="Subtitle 7"/>
          <p:cNvSpPr>
            <a:spLocks noGrp="1"/>
          </p:cNvSpPr>
          <p:nvPr>
            <p:ph type="subTitle" idx="1"/>
          </p:nvPr>
        </p:nvSpPr>
        <p:spPr/>
        <p:txBody>
          <a:bodyPr/>
          <a:lstStyle/>
          <a:p>
            <a:r>
              <a:rPr lang="en-US" dirty="0"/>
              <a:t>JavaScript Overview</a:t>
            </a:r>
          </a:p>
        </p:txBody>
      </p:sp>
      <p:sp>
        <p:nvSpPr>
          <p:cNvPr id="4" name="Date Placeholder 3"/>
          <p:cNvSpPr>
            <a:spLocks noGrp="1"/>
          </p:cNvSpPr>
          <p:nvPr>
            <p:ph type="dt" sz="half" idx="10"/>
          </p:nvPr>
        </p:nvSpPr>
        <p:spPr/>
        <p:txBody>
          <a:bodyPr/>
          <a:lstStyle/>
          <a:p>
            <a:fld id="{1F45074E-53EC-4432-BF9B-A29996D62E7F}" type="datetime1">
              <a:rPr lang="en-US" smtClean="0"/>
              <a:t>7/12/20</a:t>
            </a:fld>
            <a:endParaRPr lang="en-US"/>
          </a:p>
        </p:txBody>
      </p:sp>
      <p:sp>
        <p:nvSpPr>
          <p:cNvPr id="5" name="Footer Placeholder 4"/>
          <p:cNvSpPr>
            <a:spLocks noGrp="1"/>
          </p:cNvSpPr>
          <p:nvPr>
            <p:ph type="ftr" sz="quarter" idx="11"/>
          </p:nvPr>
        </p:nvSpPr>
        <p:spPr/>
        <p:txBody>
          <a:bodyPr/>
          <a:lstStyle/>
          <a:p>
            <a:r>
              <a:rPr lang="en-US"/>
              <a:t>09e-BM/DT/FSOFT - ©FPT SOFTWARE – Fresher Academy - Internal Use</a:t>
            </a:r>
          </a:p>
        </p:txBody>
      </p:sp>
      <p:sp>
        <p:nvSpPr>
          <p:cNvPr id="6" name="Slide Number Placeholder 5"/>
          <p:cNvSpPr>
            <a:spLocks noGrp="1"/>
          </p:cNvSpPr>
          <p:nvPr>
            <p:ph type="sldNum" sz="quarter" idx="12"/>
          </p:nvPr>
        </p:nvSpPr>
        <p:spPr/>
        <p:txBody>
          <a:bodyPr/>
          <a:lstStyle/>
          <a:p>
            <a:fld id="{E3B08AF7-4237-6949-8335-F63F47C2C8CC}" type="slidenum">
              <a:rPr lang="en-US" smtClean="0"/>
              <a:t>1</a:t>
            </a:fld>
            <a:endParaRPr lang="en-US"/>
          </a:p>
        </p:txBody>
      </p:sp>
    </p:spTree>
    <p:extLst>
      <p:ext uri="{BB962C8B-B14F-4D97-AF65-F5344CB8AC3E}">
        <p14:creationId xmlns:p14="http://schemas.microsoft.com/office/powerpoint/2010/main" val="478391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latin typeface="Arial" panose="020B0604020202020204" pitchFamily="34" charset="0"/>
                <a:cs typeface="Arial" panose="020B0604020202020204" pitchFamily="34" charset="0"/>
              </a:rPr>
              <a:t>Overview – How to add JavaScript?</a:t>
            </a:r>
            <a:endParaRPr lang="en-US" sz="2400" dirty="0">
              <a:latin typeface="Arial" panose="020B0604020202020204" pitchFamily="34" charset="0"/>
              <a:cs typeface="Arial" panose="020B0604020202020204" pitchFamily="34" charset="0"/>
            </a:endParaRPr>
          </a:p>
        </p:txBody>
      </p:sp>
      <p:sp>
        <p:nvSpPr>
          <p:cNvPr id="6" name="Title 1"/>
          <p:cNvSpPr>
            <a:spLocks noGrp="1"/>
          </p:cNvSpPr>
          <p:nvPr>
            <p:ph idx="1"/>
          </p:nvPr>
        </p:nvSpPr>
        <p:spPr>
          <a:xfrm>
            <a:off x="278605" y="850106"/>
            <a:ext cx="8622507" cy="3744517"/>
          </a:xfrm>
        </p:spPr>
        <p:txBody>
          <a:bodyPr>
            <a:normAutofit/>
          </a:bodyPr>
          <a:lstStyle/>
          <a:p>
            <a:r>
              <a:rPr lang="en-US" b="1" dirty="0"/>
              <a:t>Internal JavaScript</a:t>
            </a:r>
          </a:p>
          <a:p>
            <a:r>
              <a:rPr lang="en-US" b="1" dirty="0"/>
              <a:t>JavaScript</a:t>
            </a:r>
            <a:r>
              <a:rPr lang="en-US" dirty="0"/>
              <a:t> can be placed in the &lt;</a:t>
            </a:r>
            <a:r>
              <a:rPr lang="en-US" b="1" dirty="0"/>
              <a:t>body</a:t>
            </a:r>
            <a:r>
              <a:rPr lang="en-US" dirty="0"/>
              <a:t>&gt; and the &lt;</a:t>
            </a:r>
            <a:r>
              <a:rPr lang="en-US" b="1" dirty="0"/>
              <a:t>head</a:t>
            </a:r>
            <a:r>
              <a:rPr lang="en-US" dirty="0"/>
              <a:t>&gt; sections of an HTML page by using </a:t>
            </a:r>
            <a:r>
              <a:rPr lang="en-US" b="1" dirty="0"/>
              <a:t>&lt;script&gt;</a:t>
            </a:r>
            <a:r>
              <a:rPr lang="en-US" dirty="0"/>
              <a:t> tag</a:t>
            </a:r>
            <a:endParaRPr lang="en-US" b="1" dirty="0"/>
          </a:p>
          <a:p>
            <a:r>
              <a:rPr lang="en-US" b="1" dirty="0"/>
              <a:t>In the HTML page itself:</a:t>
            </a:r>
          </a:p>
          <a:p>
            <a:pPr marL="400050" lvl="1" indent="0">
              <a:buNone/>
              <a:defRPr/>
            </a:pPr>
            <a:r>
              <a:rPr lang="en-US" sz="1800" dirty="0">
                <a:solidFill>
                  <a:srgbClr val="008080"/>
                </a:solidFill>
                <a:latin typeface="Consolas"/>
              </a:rPr>
              <a:t>&lt;</a:t>
            </a:r>
            <a:r>
              <a:rPr lang="en-US" sz="1800" dirty="0">
                <a:solidFill>
                  <a:srgbClr val="3F7F7F"/>
                </a:solidFill>
                <a:latin typeface="Consolas"/>
              </a:rPr>
              <a:t>html</a:t>
            </a:r>
            <a:r>
              <a:rPr lang="en-US" sz="1800" dirty="0">
                <a:solidFill>
                  <a:srgbClr val="008080"/>
                </a:solidFill>
                <a:latin typeface="Consolas"/>
              </a:rPr>
              <a:t>&gt;</a:t>
            </a:r>
          </a:p>
          <a:p>
            <a:pPr marL="400050" lvl="1" indent="0">
              <a:buNone/>
              <a:defRPr/>
            </a:pPr>
            <a:r>
              <a:rPr lang="en-US" sz="1800" dirty="0">
                <a:solidFill>
                  <a:srgbClr val="008080"/>
                </a:solidFill>
                <a:latin typeface="Consolas"/>
              </a:rPr>
              <a:t>&lt;</a:t>
            </a:r>
            <a:r>
              <a:rPr lang="en-US" sz="1800" dirty="0">
                <a:solidFill>
                  <a:srgbClr val="3F7F7F"/>
                </a:solidFill>
                <a:latin typeface="Consolas"/>
              </a:rPr>
              <a:t>head</a:t>
            </a:r>
            <a:r>
              <a:rPr lang="en-US" sz="1800" dirty="0">
                <a:solidFill>
                  <a:srgbClr val="008080"/>
                </a:solidFill>
                <a:latin typeface="Consolas"/>
              </a:rPr>
              <a:t>&gt;</a:t>
            </a:r>
          </a:p>
          <a:p>
            <a:pPr marL="400050" lvl="1" indent="0">
              <a:buNone/>
              <a:defRPr/>
            </a:pPr>
            <a:r>
              <a:rPr lang="en-US" sz="1800" dirty="0">
                <a:solidFill>
                  <a:srgbClr val="008080"/>
                </a:solidFill>
                <a:latin typeface="Consolas"/>
              </a:rPr>
              <a:t>&lt;</a:t>
            </a:r>
            <a:r>
              <a:rPr lang="en-US" sz="1800" dirty="0">
                <a:solidFill>
                  <a:srgbClr val="3F7F7F"/>
                </a:solidFill>
                <a:latin typeface="Consolas"/>
              </a:rPr>
              <a:t>script</a:t>
            </a:r>
            <a:r>
              <a:rPr lang="en-US" sz="1800" i="1" dirty="0">
                <a:solidFill>
                  <a:srgbClr val="008080"/>
                </a:solidFill>
                <a:latin typeface="Consolas"/>
              </a:rPr>
              <a:t>&gt;</a:t>
            </a:r>
          </a:p>
          <a:p>
            <a:pPr marL="400050" lvl="1" indent="0">
              <a:buNone/>
              <a:defRPr/>
            </a:pPr>
            <a:r>
              <a:rPr lang="en-US" sz="1800" dirty="0">
                <a:latin typeface="Consolas"/>
              </a:rPr>
              <a:t>		// JavaScript code here</a:t>
            </a:r>
          </a:p>
          <a:p>
            <a:pPr marL="400050" lvl="1" indent="0">
              <a:buNone/>
              <a:defRPr/>
            </a:pPr>
            <a:r>
              <a:rPr lang="en-US" sz="1800" dirty="0">
                <a:solidFill>
                  <a:srgbClr val="008080"/>
                </a:solidFill>
                <a:latin typeface="Consolas"/>
              </a:rPr>
              <a:t>&lt;/</a:t>
            </a:r>
            <a:r>
              <a:rPr lang="en-US" sz="1800" dirty="0">
                <a:solidFill>
                  <a:srgbClr val="3F7F7F"/>
                </a:solidFill>
                <a:latin typeface="Consolas"/>
              </a:rPr>
              <a:t>script</a:t>
            </a:r>
            <a:r>
              <a:rPr lang="en-US" sz="1800" dirty="0">
                <a:solidFill>
                  <a:srgbClr val="008080"/>
                </a:solidFill>
                <a:latin typeface="Consolas"/>
              </a:rPr>
              <a:t>&gt;</a:t>
            </a:r>
          </a:p>
          <a:p>
            <a:pPr marL="400050" lvl="1" indent="0">
              <a:buNone/>
              <a:defRPr/>
            </a:pPr>
            <a:r>
              <a:rPr lang="en-US" sz="1800" dirty="0">
                <a:solidFill>
                  <a:srgbClr val="008080"/>
                </a:solidFill>
                <a:latin typeface="Consolas"/>
              </a:rPr>
              <a:t>&lt;/</a:t>
            </a:r>
            <a:r>
              <a:rPr lang="en-US" sz="1800" dirty="0">
                <a:solidFill>
                  <a:srgbClr val="3F7F7F"/>
                </a:solidFill>
                <a:latin typeface="Consolas"/>
              </a:rPr>
              <a:t>head</a:t>
            </a:r>
            <a:r>
              <a:rPr lang="en-US" sz="1800" dirty="0">
                <a:solidFill>
                  <a:srgbClr val="008080"/>
                </a:solidFill>
                <a:latin typeface="Consolas"/>
              </a:rPr>
              <a:t>&gt;</a:t>
            </a:r>
            <a:endParaRPr lang="en-US" alt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7/12/20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10</a:t>
            </a:fld>
            <a:endParaRPr lang="en-US"/>
          </a:p>
        </p:txBody>
      </p:sp>
      <p:pic>
        <p:nvPicPr>
          <p:cNvPr id="7" name="Picture 5">
            <a:extLst>
              <a:ext uri="{FF2B5EF4-FFF2-40B4-BE49-F238E27FC236}">
                <a16:creationId xmlns:a16="http://schemas.microsoft.com/office/drawing/2014/main" id="{5C125252-90A7-9544-91F3-1796614D5C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4781" y="2335444"/>
            <a:ext cx="1631950" cy="190500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9081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latin typeface="Arial" panose="020B0604020202020204" pitchFamily="34" charset="0"/>
                <a:cs typeface="Arial" panose="020B0604020202020204" pitchFamily="34" charset="0"/>
              </a:rPr>
              <a:t>Overview – How to add JavaScript?</a:t>
            </a:r>
            <a:endParaRPr lang="en-US" sz="2400" dirty="0">
              <a:latin typeface="Arial" panose="020B0604020202020204" pitchFamily="34" charset="0"/>
              <a:cs typeface="Arial" panose="020B0604020202020204" pitchFamily="34" charset="0"/>
            </a:endParaRPr>
          </a:p>
        </p:txBody>
      </p:sp>
      <p:sp>
        <p:nvSpPr>
          <p:cNvPr id="6" name="Title 1"/>
          <p:cNvSpPr>
            <a:spLocks noGrp="1"/>
          </p:cNvSpPr>
          <p:nvPr>
            <p:ph idx="1"/>
          </p:nvPr>
        </p:nvSpPr>
        <p:spPr>
          <a:xfrm>
            <a:off x="278605" y="850106"/>
            <a:ext cx="8622507" cy="3744517"/>
          </a:xfrm>
        </p:spPr>
        <p:txBody>
          <a:bodyPr>
            <a:normAutofit/>
          </a:bodyPr>
          <a:lstStyle/>
          <a:p>
            <a:r>
              <a:rPr lang="en-US" b="1" dirty="0"/>
              <a:t>External JavaScript</a:t>
            </a:r>
          </a:p>
          <a:p>
            <a:r>
              <a:rPr lang="en-US" b="1" dirty="0"/>
              <a:t>As a file, linked from the HTML page:</a:t>
            </a:r>
          </a:p>
          <a:p>
            <a:pPr marL="400050" lvl="1" indent="0">
              <a:buNone/>
              <a:defRPr/>
            </a:pPr>
            <a:r>
              <a:rPr lang="en-US" sz="1800" dirty="0">
                <a:solidFill>
                  <a:srgbClr val="008080"/>
                </a:solidFill>
                <a:latin typeface="Consolas"/>
              </a:rPr>
              <a:t>&lt;</a:t>
            </a:r>
            <a:r>
              <a:rPr lang="en-US" sz="1800" dirty="0">
                <a:solidFill>
                  <a:srgbClr val="3F7F7F"/>
                </a:solidFill>
                <a:highlight>
                  <a:srgbClr val="D4D4D4"/>
                </a:highlight>
                <a:latin typeface="Consolas"/>
              </a:rPr>
              <a:t>head</a:t>
            </a:r>
            <a:r>
              <a:rPr lang="en-US" sz="1800" dirty="0">
                <a:solidFill>
                  <a:srgbClr val="008080"/>
                </a:solidFill>
                <a:highlight>
                  <a:srgbClr val="D4D4D4"/>
                </a:highlight>
                <a:latin typeface="Consolas"/>
              </a:rPr>
              <a:t>&gt;</a:t>
            </a:r>
          </a:p>
          <a:p>
            <a:pPr marL="400050" lvl="1" indent="0">
              <a:buNone/>
              <a:defRPr/>
            </a:pPr>
            <a:r>
              <a:rPr lang="fr-FR" sz="1800" dirty="0">
                <a:solidFill>
                  <a:srgbClr val="008080"/>
                </a:solidFill>
                <a:latin typeface="Consolas"/>
              </a:rPr>
              <a:t>  &lt;</a:t>
            </a:r>
            <a:r>
              <a:rPr lang="fr-FR" sz="1800" dirty="0">
                <a:solidFill>
                  <a:srgbClr val="3F7F7F"/>
                </a:solidFill>
                <a:latin typeface="Consolas"/>
              </a:rPr>
              <a:t>script </a:t>
            </a:r>
            <a:r>
              <a:rPr lang="fr-FR" sz="1800" i="1" dirty="0" err="1">
                <a:solidFill>
                  <a:srgbClr val="7F007F"/>
                </a:solidFill>
                <a:latin typeface="Consolas"/>
              </a:rPr>
              <a:t>src</a:t>
            </a:r>
            <a:r>
              <a:rPr lang="fr-FR" sz="1800" i="1" dirty="0">
                <a:solidFill>
                  <a:srgbClr val="000000"/>
                </a:solidFill>
                <a:latin typeface="Consolas"/>
              </a:rPr>
              <a:t>=</a:t>
            </a:r>
            <a:r>
              <a:rPr lang="fr-FR" sz="1800" i="1" dirty="0">
                <a:solidFill>
                  <a:srgbClr val="2A00FF"/>
                </a:solidFill>
                <a:latin typeface="Consolas"/>
              </a:rPr>
              <a:t>“</a:t>
            </a:r>
            <a:r>
              <a:rPr lang="fr-FR" sz="1800" i="1" dirty="0" err="1">
                <a:solidFill>
                  <a:srgbClr val="2A00FF"/>
                </a:solidFill>
                <a:latin typeface="Consolas"/>
              </a:rPr>
              <a:t>script.js</a:t>
            </a:r>
            <a:r>
              <a:rPr lang="fr-FR" sz="1800" i="1" dirty="0">
                <a:solidFill>
                  <a:srgbClr val="2A00FF"/>
                </a:solidFill>
                <a:latin typeface="Consolas"/>
              </a:rPr>
              <a:t>”</a:t>
            </a:r>
            <a:r>
              <a:rPr lang="fr-FR" sz="1800" i="1" dirty="0">
                <a:solidFill>
                  <a:srgbClr val="008080"/>
                </a:solidFill>
                <a:latin typeface="Consolas"/>
              </a:rPr>
              <a:t>&gt;</a:t>
            </a:r>
          </a:p>
          <a:p>
            <a:pPr marL="400050" lvl="1" indent="0">
              <a:buNone/>
              <a:defRPr/>
            </a:pPr>
            <a:r>
              <a:rPr lang="en-US" sz="1800" dirty="0">
                <a:solidFill>
                  <a:srgbClr val="008080"/>
                </a:solidFill>
                <a:latin typeface="Consolas"/>
              </a:rPr>
              <a:t>  &lt;/</a:t>
            </a:r>
            <a:r>
              <a:rPr lang="en-US" sz="1800" dirty="0">
                <a:solidFill>
                  <a:srgbClr val="3F7F7F"/>
                </a:solidFill>
                <a:latin typeface="Consolas"/>
              </a:rPr>
              <a:t>script</a:t>
            </a:r>
            <a:r>
              <a:rPr lang="en-US" sz="1800" dirty="0">
                <a:solidFill>
                  <a:srgbClr val="008080"/>
                </a:solidFill>
                <a:latin typeface="Consolas"/>
              </a:rPr>
              <a:t>&gt;</a:t>
            </a:r>
          </a:p>
          <a:p>
            <a:pPr marL="400050" lvl="1" indent="0">
              <a:buNone/>
              <a:defRPr/>
            </a:pPr>
            <a:r>
              <a:rPr lang="en-US" sz="1800" dirty="0">
                <a:solidFill>
                  <a:srgbClr val="008080"/>
                </a:solidFill>
                <a:latin typeface="Consolas"/>
              </a:rPr>
              <a:t>&lt;/</a:t>
            </a:r>
            <a:r>
              <a:rPr lang="en-US" sz="1800" dirty="0">
                <a:solidFill>
                  <a:srgbClr val="3F7F7F"/>
                </a:solidFill>
                <a:highlight>
                  <a:srgbClr val="D4D4D4"/>
                </a:highlight>
                <a:latin typeface="Consolas"/>
              </a:rPr>
              <a:t>head</a:t>
            </a:r>
            <a:r>
              <a:rPr lang="en-US" sz="1800" dirty="0">
                <a:solidFill>
                  <a:srgbClr val="008080"/>
                </a:solidFill>
                <a:highlight>
                  <a:srgbClr val="D4D4D4"/>
                </a:highlight>
                <a:latin typeface="Consolas"/>
              </a:rPr>
              <a:t>&gt;</a:t>
            </a:r>
            <a:endParaRPr lang="en-US" alt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7/12/20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11</a:t>
            </a:fld>
            <a:endParaRPr lang="en-US"/>
          </a:p>
        </p:txBody>
      </p:sp>
      <p:pic>
        <p:nvPicPr>
          <p:cNvPr id="8" name="Picture 6">
            <a:extLst>
              <a:ext uri="{FF2B5EF4-FFF2-40B4-BE49-F238E27FC236}">
                <a16:creationId xmlns:a16="http://schemas.microsoft.com/office/drawing/2014/main" id="{178B6246-7308-EB4A-9A6A-141D94790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9919" y="2052043"/>
            <a:ext cx="2865437"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2719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latin typeface="Arial" panose="020B0604020202020204" pitchFamily="34" charset="0"/>
                <a:cs typeface="Arial" panose="020B0604020202020204" pitchFamily="34" charset="0"/>
              </a:rPr>
              <a:t>Overview – To test JavaScript</a:t>
            </a:r>
            <a:endParaRPr lang="en-US" sz="2400" dirty="0">
              <a:latin typeface="Arial" panose="020B0604020202020204" pitchFamily="34" charset="0"/>
              <a:cs typeface="Arial" panose="020B0604020202020204" pitchFamily="34" charset="0"/>
            </a:endParaRPr>
          </a:p>
        </p:txBody>
      </p:sp>
      <p:sp>
        <p:nvSpPr>
          <p:cNvPr id="6" name="Title 1"/>
          <p:cNvSpPr>
            <a:spLocks noGrp="1"/>
          </p:cNvSpPr>
          <p:nvPr>
            <p:ph idx="1"/>
          </p:nvPr>
        </p:nvSpPr>
        <p:spPr>
          <a:xfrm>
            <a:off x="278605" y="850106"/>
            <a:ext cx="3929838" cy="3744517"/>
          </a:xfrm>
        </p:spPr>
        <p:txBody>
          <a:bodyPr>
            <a:normAutofit/>
          </a:bodyPr>
          <a:lstStyle/>
          <a:p>
            <a:r>
              <a:rPr lang="en-US" altLang="en-US" sz="1600" dirty="0">
                <a:latin typeface="Arial" panose="020B0604020202020204" pitchFamily="34" charset="0"/>
                <a:cs typeface="Arial" panose="020B0604020202020204" pitchFamily="34" charset="0"/>
              </a:rPr>
              <a:t>Open Chrome browser</a:t>
            </a:r>
          </a:p>
          <a:p>
            <a:r>
              <a:rPr lang="en-US" altLang="en-US" sz="1600" dirty="0"/>
              <a:t>Navigate to about:blank </a:t>
            </a:r>
          </a:p>
          <a:p>
            <a:r>
              <a:rPr lang="en-US" altLang="en-US" sz="1600" dirty="0">
                <a:latin typeface="Arial" panose="020B0604020202020204" pitchFamily="34" charset="0"/>
                <a:cs typeface="Arial" panose="020B0604020202020204" pitchFamily="34" charset="0"/>
              </a:rPr>
              <a:t>Right Click and choose </a:t>
            </a:r>
            <a:r>
              <a:rPr lang="en-US" altLang="en-US" sz="1600" b="1" dirty="0">
                <a:latin typeface="Arial" panose="020B0604020202020204" pitchFamily="34" charset="0"/>
                <a:cs typeface="Arial" panose="020B0604020202020204" pitchFamily="34" charset="0"/>
              </a:rPr>
              <a:t>Inspect</a:t>
            </a:r>
          </a:p>
          <a:p>
            <a:r>
              <a:rPr lang="en-US" altLang="en-US" sz="1600" dirty="0">
                <a:latin typeface="Arial" panose="020B0604020202020204" pitchFamily="34" charset="0"/>
                <a:cs typeface="Arial" panose="020B0604020202020204" pitchFamily="34" charset="0"/>
              </a:rPr>
              <a:t>Got to JavaScript Console by click on </a:t>
            </a:r>
            <a:r>
              <a:rPr lang="en-US" altLang="en-US" sz="1600" b="1" dirty="0">
                <a:latin typeface="Arial" panose="020B0604020202020204" pitchFamily="34" charset="0"/>
                <a:cs typeface="Arial" panose="020B0604020202020204" pitchFamily="34" charset="0"/>
              </a:rPr>
              <a:t>Console</a:t>
            </a:r>
            <a:r>
              <a:rPr lang="en-US" altLang="en-US" sz="1600" dirty="0">
                <a:latin typeface="Arial" panose="020B0604020202020204" pitchFamily="34" charset="0"/>
                <a:cs typeface="Arial" panose="020B0604020202020204" pitchFamily="34" charset="0"/>
              </a:rPr>
              <a:t> tab in</a:t>
            </a:r>
          </a:p>
          <a:p>
            <a:r>
              <a:rPr lang="en-US" altLang="en-US" sz="1600" dirty="0"/>
              <a:t>Start typing JavaScript cod and press </a:t>
            </a:r>
            <a:r>
              <a:rPr lang="en-US" altLang="en-US" sz="1600" b="1" dirty="0"/>
              <a:t>Enter</a:t>
            </a:r>
          </a:p>
          <a:p>
            <a:r>
              <a:rPr lang="en-US" altLang="en-US" sz="1600" dirty="0"/>
              <a:t>Example: type 3 + 4; then press Enter</a:t>
            </a:r>
            <a:endParaRPr lang="en-US" altLang="en-US" sz="16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7/12/20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12</a:t>
            </a:fld>
            <a:endParaRPr lang="en-US"/>
          </a:p>
        </p:txBody>
      </p:sp>
      <p:pic>
        <p:nvPicPr>
          <p:cNvPr id="9" name="Picture 8">
            <a:extLst>
              <a:ext uri="{FF2B5EF4-FFF2-40B4-BE49-F238E27FC236}">
                <a16:creationId xmlns:a16="http://schemas.microsoft.com/office/drawing/2014/main" id="{88DF5F96-4B3B-3E40-A280-4BF16528CFD6}"/>
              </a:ext>
            </a:extLst>
          </p:cNvPr>
          <p:cNvPicPr>
            <a:picLocks noChangeAspect="1"/>
          </p:cNvPicPr>
          <p:nvPr/>
        </p:nvPicPr>
        <p:blipFill>
          <a:blip r:embed="rId3"/>
          <a:stretch>
            <a:fillRect/>
          </a:stretch>
        </p:blipFill>
        <p:spPr>
          <a:xfrm>
            <a:off x="3908653" y="576499"/>
            <a:ext cx="5511663" cy="4567001"/>
          </a:xfrm>
          <a:prstGeom prst="rect">
            <a:avLst/>
          </a:prstGeom>
        </p:spPr>
      </p:pic>
    </p:spTree>
    <p:extLst>
      <p:ext uri="{BB962C8B-B14F-4D97-AF65-F5344CB8AC3E}">
        <p14:creationId xmlns:p14="http://schemas.microsoft.com/office/powerpoint/2010/main" val="2303332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latin typeface="Arial" panose="020B0604020202020204" pitchFamily="34" charset="0"/>
                <a:cs typeface="Arial" panose="020B0604020202020204" pitchFamily="34" charset="0"/>
              </a:rPr>
              <a:t>Overview – </a:t>
            </a:r>
            <a:r>
              <a:rPr lang="en-US" altLang="en-US" sz="2400" dirty="0"/>
              <a:t>Demo</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7/12/20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13</a:t>
            </a:fld>
            <a:endParaRPr lang="en-US"/>
          </a:p>
        </p:txBody>
      </p:sp>
      <p:sp>
        <p:nvSpPr>
          <p:cNvPr id="10" name="Title 1">
            <a:extLst>
              <a:ext uri="{FF2B5EF4-FFF2-40B4-BE49-F238E27FC236}">
                <a16:creationId xmlns:a16="http://schemas.microsoft.com/office/drawing/2014/main" id="{C5162FF4-88C2-D342-BAFE-3C4067341318}"/>
              </a:ext>
            </a:extLst>
          </p:cNvPr>
          <p:cNvSpPr txBox="1">
            <a:spLocks/>
          </p:cNvSpPr>
          <p:nvPr/>
        </p:nvSpPr>
        <p:spPr>
          <a:xfrm>
            <a:off x="0" y="1721756"/>
            <a:ext cx="9144000" cy="1329917"/>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b="1" kern="1200">
                <a:solidFill>
                  <a:schemeClr val="bg1"/>
                </a:solidFill>
                <a:latin typeface="Arial" panose="020B0604020202020204" pitchFamily="34" charset="0"/>
                <a:ea typeface="+mj-ea"/>
                <a:cs typeface="Arial" panose="020B0604020202020204" pitchFamily="34" charset="0"/>
              </a:defRPr>
            </a:lvl1pPr>
          </a:lstStyle>
          <a:p>
            <a:r>
              <a:rPr lang="en-US" sz="3600" dirty="0">
                <a:solidFill>
                  <a:schemeClr val="accent6">
                    <a:lumMod val="75000"/>
                  </a:schemeClr>
                </a:solidFill>
                <a:cs typeface="Arial"/>
              </a:rPr>
              <a:t>Demo: Add JavaScript to your web page</a:t>
            </a:r>
          </a:p>
        </p:txBody>
      </p:sp>
    </p:spTree>
    <p:extLst>
      <p:ext uri="{BB962C8B-B14F-4D97-AF65-F5344CB8AC3E}">
        <p14:creationId xmlns:p14="http://schemas.microsoft.com/office/powerpoint/2010/main" val="682622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latin typeface="Arial" panose="020B0604020202020204" pitchFamily="34" charset="0"/>
                <a:cs typeface="Arial" panose="020B0604020202020204" pitchFamily="34" charset="0"/>
              </a:rPr>
              <a:t>Overview – Structure of JavaScript Program</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7/12/20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14</a:t>
            </a:fld>
            <a:endParaRPr lang="en-US"/>
          </a:p>
        </p:txBody>
      </p:sp>
      <p:pic>
        <p:nvPicPr>
          <p:cNvPr id="13" name="Content Placeholder 12">
            <a:extLst>
              <a:ext uri="{FF2B5EF4-FFF2-40B4-BE49-F238E27FC236}">
                <a16:creationId xmlns:a16="http://schemas.microsoft.com/office/drawing/2014/main" id="{0C51157A-E294-3641-80E5-FB61F64C99BD}"/>
              </a:ext>
            </a:extLst>
          </p:cNvPr>
          <p:cNvPicPr>
            <a:picLocks noGrp="1" noChangeAspect="1"/>
          </p:cNvPicPr>
          <p:nvPr>
            <p:ph idx="1"/>
          </p:nvPr>
        </p:nvPicPr>
        <p:blipFill>
          <a:blip r:embed="rId3"/>
          <a:stretch>
            <a:fillRect/>
          </a:stretch>
        </p:blipFill>
        <p:spPr>
          <a:xfrm>
            <a:off x="601325" y="849313"/>
            <a:ext cx="7976276" cy="3744912"/>
          </a:xfrm>
        </p:spPr>
      </p:pic>
    </p:spTree>
    <p:extLst>
      <p:ext uri="{BB962C8B-B14F-4D97-AF65-F5344CB8AC3E}">
        <p14:creationId xmlns:p14="http://schemas.microsoft.com/office/powerpoint/2010/main" val="2696016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latin typeface="Arial" panose="020B0604020202020204" pitchFamily="34" charset="0"/>
                <a:cs typeface="Arial" panose="020B0604020202020204" pitchFamily="34" charset="0"/>
              </a:rPr>
              <a:t>Overview – What is Syntax?</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7/12/20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15</a:t>
            </a:fld>
            <a:endParaRPr lang="en-US"/>
          </a:p>
        </p:txBody>
      </p:sp>
      <p:pic>
        <p:nvPicPr>
          <p:cNvPr id="9" name="Content Placeholder 8">
            <a:extLst>
              <a:ext uri="{FF2B5EF4-FFF2-40B4-BE49-F238E27FC236}">
                <a16:creationId xmlns:a16="http://schemas.microsoft.com/office/drawing/2014/main" id="{97E96AC5-8453-9041-B408-DBE7E6A66FED}"/>
              </a:ext>
            </a:extLst>
          </p:cNvPr>
          <p:cNvPicPr>
            <a:picLocks noGrp="1" noChangeAspect="1"/>
          </p:cNvPicPr>
          <p:nvPr>
            <p:ph idx="1"/>
          </p:nvPr>
        </p:nvPicPr>
        <p:blipFill>
          <a:blip r:embed="rId3"/>
          <a:stretch>
            <a:fillRect/>
          </a:stretch>
        </p:blipFill>
        <p:spPr>
          <a:xfrm>
            <a:off x="278605" y="644057"/>
            <a:ext cx="7957627" cy="4123206"/>
          </a:xfrm>
        </p:spPr>
      </p:pic>
    </p:spTree>
    <p:extLst>
      <p:ext uri="{BB962C8B-B14F-4D97-AF65-F5344CB8AC3E}">
        <p14:creationId xmlns:p14="http://schemas.microsoft.com/office/powerpoint/2010/main" val="2139477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latin typeface="Arial" panose="020B0604020202020204" pitchFamily="34" charset="0"/>
                <a:cs typeface="Arial" panose="020B0604020202020204" pitchFamily="34" charset="0"/>
              </a:rPr>
              <a:t>Overview – </a:t>
            </a:r>
            <a:r>
              <a:rPr lang="en-US" sz="2400" dirty="0"/>
              <a:t>Think like a Programmer</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7/12/20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16</a:t>
            </a:fld>
            <a:endParaRPr lang="en-US"/>
          </a:p>
        </p:txBody>
      </p:sp>
      <p:pic>
        <p:nvPicPr>
          <p:cNvPr id="10" name="Content Placeholder 9">
            <a:extLst>
              <a:ext uri="{FF2B5EF4-FFF2-40B4-BE49-F238E27FC236}">
                <a16:creationId xmlns:a16="http://schemas.microsoft.com/office/drawing/2014/main" id="{C8A928E8-73AF-854B-9F02-7B76436C490E}"/>
              </a:ext>
            </a:extLst>
          </p:cNvPr>
          <p:cNvPicPr>
            <a:picLocks noGrp="1" noChangeAspect="1"/>
          </p:cNvPicPr>
          <p:nvPr>
            <p:ph idx="1"/>
          </p:nvPr>
        </p:nvPicPr>
        <p:blipFill>
          <a:blip r:embed="rId3"/>
          <a:stretch>
            <a:fillRect/>
          </a:stretch>
        </p:blipFill>
        <p:spPr>
          <a:xfrm>
            <a:off x="2298300" y="849313"/>
            <a:ext cx="4582325" cy="3744912"/>
          </a:xfrm>
        </p:spPr>
      </p:pic>
    </p:spTree>
    <p:extLst>
      <p:ext uri="{BB962C8B-B14F-4D97-AF65-F5344CB8AC3E}">
        <p14:creationId xmlns:p14="http://schemas.microsoft.com/office/powerpoint/2010/main" val="33452582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latin typeface="Arial" panose="020B0604020202020204" pitchFamily="34" charset="0"/>
                <a:cs typeface="Arial" panose="020B0604020202020204" pitchFamily="34" charset="0"/>
              </a:rPr>
              <a:t>Overview – </a:t>
            </a:r>
            <a:r>
              <a:rPr lang="en-US" sz="2400" dirty="0"/>
              <a:t>Be lazy</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7/12/20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17</a:t>
            </a:fld>
            <a:endParaRPr lang="en-US"/>
          </a:p>
        </p:txBody>
      </p:sp>
      <p:pic>
        <p:nvPicPr>
          <p:cNvPr id="8" name="Content Placeholder 7">
            <a:extLst>
              <a:ext uri="{FF2B5EF4-FFF2-40B4-BE49-F238E27FC236}">
                <a16:creationId xmlns:a16="http://schemas.microsoft.com/office/drawing/2014/main" id="{1BB65CB9-D0D5-1D47-9031-B10913BCDC52}"/>
              </a:ext>
            </a:extLst>
          </p:cNvPr>
          <p:cNvPicPr>
            <a:picLocks noGrp="1" noChangeAspect="1"/>
          </p:cNvPicPr>
          <p:nvPr>
            <p:ph idx="1"/>
          </p:nvPr>
        </p:nvPicPr>
        <p:blipFill>
          <a:blip r:embed="rId3"/>
          <a:stretch>
            <a:fillRect/>
          </a:stretch>
        </p:blipFill>
        <p:spPr>
          <a:xfrm>
            <a:off x="1078608" y="849313"/>
            <a:ext cx="7021710" cy="3744912"/>
          </a:xfrm>
          <a:prstGeom prst="rect">
            <a:avLst/>
          </a:prstGeom>
        </p:spPr>
      </p:pic>
    </p:spTree>
    <p:extLst>
      <p:ext uri="{BB962C8B-B14F-4D97-AF65-F5344CB8AC3E}">
        <p14:creationId xmlns:p14="http://schemas.microsoft.com/office/powerpoint/2010/main" val="1142888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latin typeface="Arial" panose="020B0604020202020204" pitchFamily="34" charset="0"/>
                <a:cs typeface="Arial" panose="020B0604020202020204" pitchFamily="34" charset="0"/>
              </a:rPr>
              <a:t>Overview – Divide and Conquer</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7/12/20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18</a:t>
            </a:fld>
            <a:endParaRPr lang="en-US"/>
          </a:p>
        </p:txBody>
      </p:sp>
      <p:pic>
        <p:nvPicPr>
          <p:cNvPr id="14" name="Content Placeholder 13">
            <a:extLst>
              <a:ext uri="{FF2B5EF4-FFF2-40B4-BE49-F238E27FC236}">
                <a16:creationId xmlns:a16="http://schemas.microsoft.com/office/drawing/2014/main" id="{44ACB2B9-8572-B747-8EBE-9AAB67759167}"/>
              </a:ext>
            </a:extLst>
          </p:cNvPr>
          <p:cNvPicPr>
            <a:picLocks noGrp="1" noChangeAspect="1"/>
          </p:cNvPicPr>
          <p:nvPr>
            <p:ph idx="1"/>
          </p:nvPr>
        </p:nvPicPr>
        <p:blipFill>
          <a:blip r:embed="rId3"/>
          <a:stretch>
            <a:fillRect/>
          </a:stretch>
        </p:blipFill>
        <p:spPr>
          <a:xfrm>
            <a:off x="2203380" y="690953"/>
            <a:ext cx="4186404" cy="4029414"/>
          </a:xfrm>
        </p:spPr>
      </p:pic>
    </p:spTree>
    <p:extLst>
      <p:ext uri="{BB962C8B-B14F-4D97-AF65-F5344CB8AC3E}">
        <p14:creationId xmlns:p14="http://schemas.microsoft.com/office/powerpoint/2010/main" val="3057270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latin typeface="Arial" panose="020B0604020202020204" pitchFamily="34" charset="0"/>
                <a:cs typeface="Arial" panose="020B0604020202020204" pitchFamily="34" charset="0"/>
              </a:rPr>
              <a:t>Overview – Care about your code</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7/12/20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19</a:t>
            </a:fld>
            <a:endParaRPr lang="en-US"/>
          </a:p>
        </p:txBody>
      </p:sp>
      <p:pic>
        <p:nvPicPr>
          <p:cNvPr id="13" name="Content Placeholder 12">
            <a:extLst>
              <a:ext uri="{FF2B5EF4-FFF2-40B4-BE49-F238E27FC236}">
                <a16:creationId xmlns:a16="http://schemas.microsoft.com/office/drawing/2014/main" id="{A5B22210-244F-EB40-A723-CA89C392A425}"/>
              </a:ext>
            </a:extLst>
          </p:cNvPr>
          <p:cNvPicPr>
            <a:picLocks noGrp="1" noChangeAspect="1"/>
          </p:cNvPicPr>
          <p:nvPr>
            <p:ph idx="1"/>
          </p:nvPr>
        </p:nvPicPr>
        <p:blipFill>
          <a:blip r:embed="rId3"/>
          <a:stretch>
            <a:fillRect/>
          </a:stretch>
        </p:blipFill>
        <p:spPr>
          <a:xfrm>
            <a:off x="2091501" y="849313"/>
            <a:ext cx="4995923" cy="3744912"/>
          </a:xfrm>
        </p:spPr>
      </p:pic>
    </p:spTree>
    <p:extLst>
      <p:ext uri="{BB962C8B-B14F-4D97-AF65-F5344CB8AC3E}">
        <p14:creationId xmlns:p14="http://schemas.microsoft.com/office/powerpoint/2010/main" val="20919425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13A9B-4311-1942-ACB8-0AAE96A606F7}"/>
              </a:ext>
            </a:extLst>
          </p:cNvPr>
          <p:cNvSpPr>
            <a:spLocks noGrp="1"/>
          </p:cNvSpPr>
          <p:nvPr>
            <p:ph type="title"/>
          </p:nvPr>
        </p:nvSpPr>
        <p:spPr/>
        <p:txBody>
          <a:bodyPr/>
          <a:lstStyle/>
          <a:p>
            <a:r>
              <a:rPr lang="en-US" dirty="0"/>
              <a:t>Table of Contents</a:t>
            </a:r>
          </a:p>
        </p:txBody>
      </p:sp>
      <p:sp>
        <p:nvSpPr>
          <p:cNvPr id="3" name="Content Placeholder 2">
            <a:extLst>
              <a:ext uri="{FF2B5EF4-FFF2-40B4-BE49-F238E27FC236}">
                <a16:creationId xmlns:a16="http://schemas.microsoft.com/office/drawing/2014/main" id="{A38A6896-78E5-EB47-8B1F-92735C91CDBD}"/>
              </a:ext>
            </a:extLst>
          </p:cNvPr>
          <p:cNvSpPr>
            <a:spLocks noGrp="1"/>
          </p:cNvSpPr>
          <p:nvPr>
            <p:ph idx="1"/>
          </p:nvPr>
        </p:nvSpPr>
        <p:spPr>
          <a:xfrm>
            <a:off x="278605" y="850106"/>
            <a:ext cx="8622507" cy="3744517"/>
          </a:xfrm>
        </p:spPr>
        <p:txBody>
          <a:bodyPr/>
          <a:lstStyle/>
          <a:p>
            <a:pPr marL="457200" indent="-457200">
              <a:buFont typeface="+mj-lt"/>
              <a:buAutoNum type="arabicPeriod"/>
            </a:pPr>
            <a:r>
              <a:rPr lang="en-US" dirty="0"/>
              <a:t>Overview</a:t>
            </a:r>
          </a:p>
          <a:p>
            <a:pPr marL="457200" indent="-457200">
              <a:buFont typeface="+mj-lt"/>
              <a:buAutoNum type="arabicPeriod"/>
            </a:pPr>
            <a:r>
              <a:rPr lang="en-US" dirty="0"/>
              <a:t>What is JavaScript doing</a:t>
            </a:r>
          </a:p>
          <a:p>
            <a:pPr marL="457200" indent="-457200">
              <a:buFont typeface="+mj-lt"/>
              <a:buAutoNum type="arabicPeriod"/>
            </a:pPr>
            <a:r>
              <a:rPr lang="en-US" dirty="0"/>
              <a:t>Add JavaScript to web page</a:t>
            </a:r>
          </a:p>
          <a:p>
            <a:pPr marL="457200" indent="-457200">
              <a:buFont typeface="+mj-lt"/>
              <a:buAutoNum type="arabicPeriod"/>
            </a:pPr>
            <a:r>
              <a:rPr lang="en-US" dirty="0"/>
              <a:t>Structure of a JavaScript Program</a:t>
            </a:r>
          </a:p>
          <a:p>
            <a:pPr marL="457200" indent="-457200">
              <a:buFont typeface="+mj-lt"/>
              <a:buAutoNum type="arabicPeriod"/>
            </a:pPr>
            <a:r>
              <a:rPr lang="en-US" dirty="0"/>
              <a:t>Think like a Programmer</a:t>
            </a:r>
          </a:p>
          <a:p>
            <a:endParaRPr lang="en-US" dirty="0"/>
          </a:p>
        </p:txBody>
      </p:sp>
      <p:sp>
        <p:nvSpPr>
          <p:cNvPr id="4" name="Date Placeholder 3">
            <a:extLst>
              <a:ext uri="{FF2B5EF4-FFF2-40B4-BE49-F238E27FC236}">
                <a16:creationId xmlns:a16="http://schemas.microsoft.com/office/drawing/2014/main" id="{76C6622B-1770-A146-9DBF-36D31AB53BB5}"/>
              </a:ext>
            </a:extLst>
          </p:cNvPr>
          <p:cNvSpPr>
            <a:spLocks noGrp="1"/>
          </p:cNvSpPr>
          <p:nvPr>
            <p:ph type="dt" sz="half" idx="10"/>
          </p:nvPr>
        </p:nvSpPr>
        <p:spPr/>
        <p:txBody>
          <a:bodyPr/>
          <a:lstStyle/>
          <a:p>
            <a:fld id="{1F45074E-53EC-4432-BF9B-A29996D62E7F}" type="datetime1">
              <a:rPr lang="en-US" smtClean="0"/>
              <a:t>7/12/20</a:t>
            </a:fld>
            <a:endParaRPr lang="en-US"/>
          </a:p>
        </p:txBody>
      </p:sp>
      <p:sp>
        <p:nvSpPr>
          <p:cNvPr id="5" name="Footer Placeholder 4">
            <a:extLst>
              <a:ext uri="{FF2B5EF4-FFF2-40B4-BE49-F238E27FC236}">
                <a16:creationId xmlns:a16="http://schemas.microsoft.com/office/drawing/2014/main" id="{DC33AA82-EEA7-C747-876C-C92400FB5D64}"/>
              </a:ext>
            </a:extLst>
          </p:cNvPr>
          <p:cNvSpPr>
            <a:spLocks noGrp="1"/>
          </p:cNvSpPr>
          <p:nvPr>
            <p:ph type="ftr" sz="quarter" idx="11"/>
          </p:nvPr>
        </p:nvSpPr>
        <p:spPr/>
        <p:txBody>
          <a:bodyPr/>
          <a:lstStyle/>
          <a:p>
            <a:r>
              <a:rPr lang="en-US"/>
              <a:t>09e-BM/DT/FSOFT - ©FPT SOFTWARE – Fresher Academy - Internal Use</a:t>
            </a:r>
          </a:p>
        </p:txBody>
      </p:sp>
      <p:sp>
        <p:nvSpPr>
          <p:cNvPr id="6" name="Slide Number Placeholder 5">
            <a:extLst>
              <a:ext uri="{FF2B5EF4-FFF2-40B4-BE49-F238E27FC236}">
                <a16:creationId xmlns:a16="http://schemas.microsoft.com/office/drawing/2014/main" id="{075FDB35-72A2-FA43-BB45-9FBF4C153D99}"/>
              </a:ext>
            </a:extLst>
          </p:cNvPr>
          <p:cNvSpPr>
            <a:spLocks noGrp="1"/>
          </p:cNvSpPr>
          <p:nvPr>
            <p:ph type="sldNum" sz="quarter" idx="12"/>
          </p:nvPr>
        </p:nvSpPr>
        <p:spPr/>
        <p:txBody>
          <a:bodyPr/>
          <a:lstStyle/>
          <a:p>
            <a:fld id="{E3B08AF7-4237-6949-8335-F63F47C2C8CC}" type="slidenum">
              <a:rPr lang="en-US" smtClean="0"/>
              <a:t>2</a:t>
            </a:fld>
            <a:endParaRPr lang="en-US"/>
          </a:p>
        </p:txBody>
      </p:sp>
    </p:spTree>
    <p:extLst>
      <p:ext uri="{BB962C8B-B14F-4D97-AF65-F5344CB8AC3E}">
        <p14:creationId xmlns:p14="http://schemas.microsoft.com/office/powerpoint/2010/main" val="3667469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Overview – Summary</a:t>
            </a:r>
            <a:endParaRPr lang="en-US" sz="2400" dirty="0">
              <a:latin typeface="Arial" panose="020B0604020202020204" pitchFamily="34" charset="0"/>
              <a:cs typeface="Arial" panose="020B0604020202020204" pitchFamily="34" charset="0"/>
            </a:endParaRPr>
          </a:p>
        </p:txBody>
      </p:sp>
      <p:sp>
        <p:nvSpPr>
          <p:cNvPr id="6" name="Title 1"/>
          <p:cNvSpPr>
            <a:spLocks noGrp="1"/>
          </p:cNvSpPr>
          <p:nvPr>
            <p:ph idx="1"/>
          </p:nvPr>
        </p:nvSpPr>
        <p:spPr/>
        <p:txBody>
          <a:bodyPr>
            <a:normAutofit/>
          </a:bodyPr>
          <a:lstStyle/>
          <a:p>
            <a:r>
              <a:rPr lang="en-US" dirty="0"/>
              <a:t>JavaScript program is built out of </a:t>
            </a:r>
            <a:r>
              <a:rPr lang="en-US" b="1" dirty="0"/>
              <a:t>statements</a:t>
            </a:r>
            <a:r>
              <a:rPr lang="en-US" dirty="0"/>
              <a:t>, which themselves sometimes contain more </a:t>
            </a:r>
            <a:r>
              <a:rPr lang="en-US" b="1" dirty="0"/>
              <a:t>statements</a:t>
            </a:r>
            <a:r>
              <a:rPr lang="en-US" dirty="0"/>
              <a:t>. </a:t>
            </a:r>
          </a:p>
          <a:p>
            <a:r>
              <a:rPr lang="en-US" dirty="0"/>
              <a:t>Statements tend to contain </a:t>
            </a:r>
            <a:r>
              <a:rPr lang="en-US" b="1" dirty="0"/>
              <a:t>expressions</a:t>
            </a:r>
            <a:r>
              <a:rPr lang="en-US" dirty="0"/>
              <a:t>, which themselves can be built out of smaller </a:t>
            </a:r>
            <a:r>
              <a:rPr lang="en-US" b="1" dirty="0"/>
              <a:t>expressions</a:t>
            </a:r>
            <a:r>
              <a:rPr lang="en-US" dirty="0"/>
              <a:t>.</a:t>
            </a:r>
          </a:p>
          <a:p>
            <a:r>
              <a:rPr lang="en-US" dirty="0"/>
              <a:t>JavaScript lets us build interactive, stunning web page</a:t>
            </a:r>
          </a:p>
          <a:p>
            <a:r>
              <a:rPr lang="en-US" dirty="0"/>
              <a:t>To think like a Programmer, you have to be </a:t>
            </a:r>
            <a:r>
              <a:rPr lang="en-US" b="1" dirty="0"/>
              <a:t>lazy</a:t>
            </a:r>
            <a:r>
              <a:rPr lang="en-US" dirty="0"/>
              <a:t>, </a:t>
            </a:r>
            <a:r>
              <a:rPr lang="en-US" b="1" dirty="0"/>
              <a:t>divide</a:t>
            </a:r>
            <a:r>
              <a:rPr lang="en-US" dirty="0"/>
              <a:t> the problem into smaller trunks, always </a:t>
            </a:r>
            <a:r>
              <a:rPr lang="en-US" b="1" dirty="0"/>
              <a:t>care</a:t>
            </a:r>
            <a:r>
              <a:rPr lang="en-US" dirty="0"/>
              <a:t> about your Code</a:t>
            </a:r>
            <a:br>
              <a:rPr lang="en-US" dirty="0"/>
            </a:br>
            <a:r>
              <a:rPr lang="en-US" dirty="0"/>
              <a:t> </a:t>
            </a:r>
            <a:endParaRPr lang="vi-VN" dirty="0"/>
          </a:p>
          <a:p>
            <a:endParaRPr lang="en-US" altLang="en-US" sz="2400" dirty="0">
              <a:latin typeface="Arial" panose="020B0604020202020204" pitchFamily="34" charset="0"/>
              <a:cs typeface="Arial" panose="020B0604020202020204" pitchFamily="34" charset="0"/>
            </a:endParaRPr>
          </a:p>
          <a:p>
            <a:pPr algn="just"/>
            <a:endParaRPr lang="en-US" alt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C868B440-E2B2-4B31-86A5-B73D743AFA1E}" type="datetime1">
              <a:rPr lang="en-US" smtClean="0"/>
              <a:t>7/12/20</a:t>
            </a:fld>
            <a:endParaRPr lang="en-US"/>
          </a:p>
        </p:txBody>
      </p:sp>
      <p:sp>
        <p:nvSpPr>
          <p:cNvPr id="7"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20</a:t>
            </a:fld>
            <a:endParaRPr lang="en-US"/>
          </a:p>
        </p:txBody>
      </p:sp>
    </p:spTree>
    <p:extLst>
      <p:ext uri="{BB962C8B-B14F-4D97-AF65-F5344CB8AC3E}">
        <p14:creationId xmlns:p14="http://schemas.microsoft.com/office/powerpoint/2010/main" val="40590937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6600" dirty="0">
                <a:solidFill>
                  <a:schemeClr val="accent6">
                    <a:lumMod val="75000"/>
                  </a:schemeClr>
                </a:solidFill>
                <a:cs typeface="Arial"/>
              </a:rPr>
              <a:t>Thank you</a:t>
            </a:r>
          </a:p>
        </p:txBody>
      </p:sp>
      <p:sp>
        <p:nvSpPr>
          <p:cNvPr id="4" name="Subtitle 3"/>
          <p:cNvSpPr>
            <a:spLocks noGrp="1"/>
          </p:cNvSpPr>
          <p:nvPr>
            <p:ph type="subTitle" idx="1"/>
          </p:nvPr>
        </p:nvSpPr>
        <p:spPr/>
        <p:txBody>
          <a:bodyPr/>
          <a:lstStyle/>
          <a:p>
            <a:r>
              <a:rPr lang="en-US" dirty="0"/>
              <a:t>Q&amp;A</a:t>
            </a:r>
          </a:p>
        </p:txBody>
      </p:sp>
      <p:sp>
        <p:nvSpPr>
          <p:cNvPr id="3" name="Date Placeholder 2"/>
          <p:cNvSpPr>
            <a:spLocks noGrp="1"/>
          </p:cNvSpPr>
          <p:nvPr>
            <p:ph type="dt" sz="half" idx="10"/>
          </p:nvPr>
        </p:nvSpPr>
        <p:spPr/>
        <p:txBody>
          <a:bodyPr/>
          <a:lstStyle/>
          <a:p>
            <a:fld id="{A6E310CF-D8EB-4339-A038-1E0E0D4A410F}" type="datetime1">
              <a:rPr lang="en-US" smtClean="0"/>
              <a:t>7/12/20</a:t>
            </a:fld>
            <a:endParaRPr lang="en-US"/>
          </a:p>
        </p:txBody>
      </p:sp>
      <p:sp>
        <p:nvSpPr>
          <p:cNvPr id="6"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21</a:t>
            </a:fld>
            <a:endParaRPr lang="en-US" dirty="0"/>
          </a:p>
        </p:txBody>
      </p:sp>
    </p:spTree>
    <p:extLst>
      <p:ext uri="{BB962C8B-B14F-4D97-AF65-F5344CB8AC3E}">
        <p14:creationId xmlns:p14="http://schemas.microsoft.com/office/powerpoint/2010/main" val="3906525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2400" dirty="0">
                <a:latin typeface="Arial" panose="020B0604020202020204" pitchFamily="34" charset="0"/>
                <a:cs typeface="Arial" panose="020B0604020202020204" pitchFamily="34" charset="0"/>
              </a:rPr>
              <a:t>Lesson</a:t>
            </a:r>
            <a:r>
              <a:rPr lang="vi-VN" altLang="en-US" sz="2400" dirty="0">
                <a:latin typeface="Arial" panose="020B0604020202020204" pitchFamily="34" charset="0"/>
                <a:cs typeface="Arial" panose="020B0604020202020204" pitchFamily="34" charset="0"/>
              </a:rPr>
              <a:t> </a:t>
            </a:r>
            <a:r>
              <a:rPr lang="en-US" altLang="en-US" sz="2400" dirty="0">
                <a:latin typeface="Arial" panose="020B0604020202020204" pitchFamily="34" charset="0"/>
                <a:cs typeface="Arial" panose="020B0604020202020204" pitchFamily="34" charset="0"/>
              </a:rPr>
              <a:t>O</a:t>
            </a:r>
            <a:r>
              <a:rPr lang="vi-VN" altLang="en-US" sz="2400" dirty="0">
                <a:latin typeface="Arial" panose="020B0604020202020204" pitchFamily="34" charset="0"/>
                <a:cs typeface="Arial" panose="020B0604020202020204" pitchFamily="34" charset="0"/>
              </a:rPr>
              <a:t>bjectives</a:t>
            </a:r>
            <a:endParaRPr lang="en-US" sz="2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normAutofit/>
          </a:bodyPr>
          <a:lstStyle/>
          <a:p>
            <a:r>
              <a:rPr lang="en-US" altLang="en-US" sz="2000" dirty="0"/>
              <a:t>Understand the high-level definition of JavaScript</a:t>
            </a:r>
          </a:p>
          <a:p>
            <a:r>
              <a:rPr lang="en-US" altLang="en-US" sz="2000" dirty="0"/>
              <a:t>Understand what JavaScript do to our web page</a:t>
            </a:r>
          </a:p>
          <a:p>
            <a:r>
              <a:rPr lang="en-US" altLang="en-US" sz="2000" dirty="0"/>
              <a:t>Understand the fundamentals of Programming</a:t>
            </a:r>
          </a:p>
          <a:p>
            <a:r>
              <a:rPr lang="en-US" altLang="en-US" sz="2000" dirty="0"/>
              <a:t>Able to think like Programmer</a:t>
            </a:r>
          </a:p>
          <a:p>
            <a:endParaRPr lang="en-US" altLang="en-US" sz="2000" dirty="0">
              <a:latin typeface="Arial" panose="020B0604020202020204" pitchFamily="34" charset="0"/>
            </a:endParaRPr>
          </a:p>
          <a:p>
            <a:endParaRPr lang="en-US" sz="2000" dirty="0"/>
          </a:p>
        </p:txBody>
      </p:sp>
      <p:sp>
        <p:nvSpPr>
          <p:cNvPr id="4" name="Date Placeholder 3"/>
          <p:cNvSpPr>
            <a:spLocks noGrp="1"/>
          </p:cNvSpPr>
          <p:nvPr>
            <p:ph type="dt" sz="half" idx="10"/>
          </p:nvPr>
        </p:nvSpPr>
        <p:spPr/>
        <p:txBody>
          <a:bodyPr/>
          <a:lstStyle/>
          <a:p>
            <a:fld id="{6D833602-3032-40E0-910C-A05081070B9D}" type="datetime1">
              <a:rPr lang="en-US" smtClean="0"/>
              <a:t>7/12/20</a:t>
            </a:fld>
            <a:endParaRPr lang="en-US"/>
          </a:p>
        </p:txBody>
      </p:sp>
      <p:sp>
        <p:nvSpPr>
          <p:cNvPr id="6"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3</a:t>
            </a:fld>
            <a:endParaRPr lang="en-US"/>
          </a:p>
        </p:txBody>
      </p:sp>
    </p:spTree>
    <p:extLst>
      <p:ext uri="{BB962C8B-B14F-4D97-AF65-F5344CB8AC3E}">
        <p14:creationId xmlns:p14="http://schemas.microsoft.com/office/powerpoint/2010/main" val="683828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lvl="0">
              <a:spcBef>
                <a:spcPct val="20000"/>
              </a:spcBef>
              <a:defRPr/>
            </a:pPr>
            <a:r>
              <a:rPr lang="vi-VN" sz="2400" b="0" cap="none" dirty="0">
                <a:solidFill>
                  <a:schemeClr val="tx1">
                    <a:lumMod val="95000"/>
                    <a:lumOff val="5000"/>
                  </a:schemeClr>
                </a:solidFill>
                <a:latin typeface="Arial" charset="0"/>
                <a:ea typeface="+mn-ea"/>
                <a:cs typeface="Arial" charset="0"/>
              </a:rPr>
              <a:t>Overview</a:t>
            </a:r>
            <a:endParaRPr lang="en-US" sz="4400" dirty="0">
              <a:solidFill>
                <a:schemeClr val="tx1">
                  <a:lumMod val="95000"/>
                  <a:lumOff val="5000"/>
                </a:schemeClr>
              </a:solidFill>
            </a:endParaRPr>
          </a:p>
        </p:txBody>
      </p:sp>
      <p:sp>
        <p:nvSpPr>
          <p:cNvPr id="6" name="Title 1"/>
          <p:cNvSpPr>
            <a:spLocks noGrp="1"/>
          </p:cNvSpPr>
          <p:nvPr>
            <p:ph type="body" idx="1"/>
          </p:nvPr>
        </p:nvSpPr>
        <p:spPr/>
        <p:txBody>
          <a:bodyPr/>
          <a:lstStyle/>
          <a:p>
            <a:pPr>
              <a:defRPr/>
            </a:pPr>
            <a:r>
              <a:rPr lang="en-GB">
                <a:latin typeface="Arial" charset="0"/>
                <a:cs typeface="Arial" charset="0"/>
              </a:rPr>
              <a:t>Section 1</a:t>
            </a:r>
            <a:endParaRPr lang="vi-VN" dirty="0">
              <a:latin typeface="Arial" charset="0"/>
              <a:cs typeface="Arial" charset="0"/>
            </a:endParaRPr>
          </a:p>
        </p:txBody>
      </p:sp>
      <p:sp>
        <p:nvSpPr>
          <p:cNvPr id="3" name="Date Placeholder 2"/>
          <p:cNvSpPr>
            <a:spLocks noGrp="1"/>
          </p:cNvSpPr>
          <p:nvPr>
            <p:ph type="dt" sz="half" idx="10"/>
          </p:nvPr>
        </p:nvSpPr>
        <p:spPr/>
        <p:txBody>
          <a:bodyPr/>
          <a:lstStyle/>
          <a:p>
            <a:fld id="{5311EF71-FC9A-4939-859D-AA6007B9A73D}" type="datetime1">
              <a:rPr lang="en-US" smtClean="0"/>
              <a:t>7/12/20</a:t>
            </a:fld>
            <a:endParaRPr lang="en-US"/>
          </a:p>
        </p:txBody>
      </p:sp>
      <p:sp>
        <p:nvSpPr>
          <p:cNvPr id="7"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4</a:t>
            </a:fld>
            <a:endParaRPr lang="en-US"/>
          </a:p>
        </p:txBody>
      </p:sp>
    </p:spTree>
    <p:extLst>
      <p:ext uri="{BB962C8B-B14F-4D97-AF65-F5344CB8AC3E}">
        <p14:creationId xmlns:p14="http://schemas.microsoft.com/office/powerpoint/2010/main" val="757988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latin typeface="Arial" panose="020B0604020202020204" pitchFamily="34" charset="0"/>
                <a:cs typeface="Arial" panose="020B0604020202020204" pitchFamily="34" charset="0"/>
              </a:rPr>
              <a:t>Overview – Fact about Computer</a:t>
            </a:r>
            <a:endParaRPr lang="en-US" sz="2400" dirty="0">
              <a:latin typeface="Arial" panose="020B0604020202020204" pitchFamily="34" charset="0"/>
              <a:cs typeface="Arial" panose="020B0604020202020204" pitchFamily="34" charset="0"/>
            </a:endParaRPr>
          </a:p>
        </p:txBody>
      </p:sp>
      <p:pic>
        <p:nvPicPr>
          <p:cNvPr id="8" name="Content Placeholder 7">
            <a:extLst>
              <a:ext uri="{FF2B5EF4-FFF2-40B4-BE49-F238E27FC236}">
                <a16:creationId xmlns:a16="http://schemas.microsoft.com/office/drawing/2014/main" id="{7DB160D6-3178-254E-98E4-6CBCD1DCEFC7}"/>
              </a:ext>
            </a:extLst>
          </p:cNvPr>
          <p:cNvPicPr>
            <a:picLocks noGrp="1" noChangeAspect="1"/>
          </p:cNvPicPr>
          <p:nvPr>
            <p:ph idx="1"/>
          </p:nvPr>
        </p:nvPicPr>
        <p:blipFill>
          <a:blip r:embed="rId3"/>
          <a:stretch>
            <a:fillRect/>
          </a:stretch>
        </p:blipFill>
        <p:spPr>
          <a:xfrm>
            <a:off x="0" y="1167389"/>
            <a:ext cx="8623300" cy="3076541"/>
          </a:xfrm>
        </p:spPr>
      </p:pic>
      <p:sp>
        <p:nvSpPr>
          <p:cNvPr id="3" name="Date Placeholder 2"/>
          <p:cNvSpPr>
            <a:spLocks noGrp="1"/>
          </p:cNvSpPr>
          <p:nvPr>
            <p:ph type="dt" sz="half" idx="10"/>
          </p:nvPr>
        </p:nvSpPr>
        <p:spPr/>
        <p:txBody>
          <a:bodyPr/>
          <a:lstStyle/>
          <a:p>
            <a:fld id="{2879C26C-EA9B-46F9-9E85-988B19AAD8EA}" type="datetime1">
              <a:rPr lang="en-US" smtClean="0"/>
              <a:t>7/12/20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5</a:t>
            </a:fld>
            <a:endParaRPr lang="en-US"/>
          </a:p>
        </p:txBody>
      </p:sp>
    </p:spTree>
    <p:extLst>
      <p:ext uri="{BB962C8B-B14F-4D97-AF65-F5344CB8AC3E}">
        <p14:creationId xmlns:p14="http://schemas.microsoft.com/office/powerpoint/2010/main" val="3068963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latin typeface="Arial" panose="020B0604020202020204" pitchFamily="34" charset="0"/>
                <a:cs typeface="Arial" panose="020B0604020202020204" pitchFamily="34" charset="0"/>
              </a:rPr>
              <a:t>Overview – Meet JavaScript</a:t>
            </a:r>
            <a:endParaRPr lang="en-US" sz="2400" dirty="0">
              <a:latin typeface="Arial" panose="020B0604020202020204" pitchFamily="34" charset="0"/>
              <a:cs typeface="Arial" panose="020B0604020202020204" pitchFamily="34" charset="0"/>
            </a:endParaRPr>
          </a:p>
        </p:txBody>
      </p:sp>
      <p:sp>
        <p:nvSpPr>
          <p:cNvPr id="6" name="Title 1"/>
          <p:cNvSpPr>
            <a:spLocks noGrp="1"/>
          </p:cNvSpPr>
          <p:nvPr>
            <p:ph idx="1"/>
          </p:nvPr>
        </p:nvSpPr>
        <p:spPr>
          <a:xfrm>
            <a:off x="278605" y="850106"/>
            <a:ext cx="8622507" cy="3744517"/>
          </a:xfrm>
        </p:spPr>
        <p:txBody>
          <a:bodyPr>
            <a:normAutofit/>
          </a:bodyPr>
          <a:lstStyle/>
          <a:p>
            <a:r>
              <a:rPr lang="en-US" dirty="0"/>
              <a:t>Even worse, computers can’t understand English or any</a:t>
            </a:r>
            <a:br>
              <a:rPr lang="en-US" dirty="0"/>
            </a:br>
            <a:r>
              <a:rPr lang="en-US" dirty="0"/>
              <a:t>other spoken language.</a:t>
            </a:r>
          </a:p>
          <a:p>
            <a:r>
              <a:rPr lang="en-US" dirty="0"/>
              <a:t>Computer programs are written in a </a:t>
            </a:r>
            <a:r>
              <a:rPr lang="en-US" i="1" dirty="0"/>
              <a:t>programming language </a:t>
            </a:r>
            <a:r>
              <a:rPr lang="en-US" dirty="0"/>
              <a:t>like JavaScript </a:t>
            </a:r>
          </a:p>
          <a:p>
            <a:r>
              <a:rPr lang="en-US" dirty="0"/>
              <a:t>The JavaScript programming language is used to write programs that run in web pages. </a:t>
            </a:r>
          </a:p>
          <a:p>
            <a:r>
              <a:rPr lang="en-US" dirty="0"/>
              <a:t>JavaScript can control how a web page looks or make the page respond when a viewer clicks a button or moves the mouse. </a:t>
            </a:r>
          </a:p>
          <a:p>
            <a:endParaRPr lang="en-US" altLang="en-US" dirty="0">
              <a:cs typeface="Times New Roman" pitchFamily="18" charset="0"/>
            </a:endParaRPr>
          </a:p>
          <a:p>
            <a:endParaRPr lang="en-US" alt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7/12/20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6</a:t>
            </a:fld>
            <a:endParaRPr lang="en-US"/>
          </a:p>
        </p:txBody>
      </p:sp>
    </p:spTree>
    <p:extLst>
      <p:ext uri="{BB962C8B-B14F-4D97-AF65-F5344CB8AC3E}">
        <p14:creationId xmlns:p14="http://schemas.microsoft.com/office/powerpoint/2010/main" val="947011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latin typeface="Arial" panose="020B0604020202020204" pitchFamily="34" charset="0"/>
                <a:cs typeface="Arial" panose="020B0604020202020204" pitchFamily="34" charset="0"/>
              </a:rPr>
              <a:t>Overview – </a:t>
            </a:r>
            <a:r>
              <a:rPr lang="en-US" altLang="en-US" sz="2400" dirty="0"/>
              <a:t>Who uses JavaScript</a:t>
            </a:r>
            <a:endParaRPr lang="en-US" sz="2400" dirty="0">
              <a:latin typeface="Arial" panose="020B0604020202020204" pitchFamily="34" charset="0"/>
              <a:cs typeface="Arial" panose="020B0604020202020204" pitchFamily="34" charset="0"/>
            </a:endParaRPr>
          </a:p>
        </p:txBody>
      </p:sp>
      <p:pic>
        <p:nvPicPr>
          <p:cNvPr id="9" name="Content Placeholder 8">
            <a:extLst>
              <a:ext uri="{FF2B5EF4-FFF2-40B4-BE49-F238E27FC236}">
                <a16:creationId xmlns:a16="http://schemas.microsoft.com/office/drawing/2014/main" id="{E65D5316-3F89-2647-B803-EFAB03EE11AD}"/>
              </a:ext>
            </a:extLst>
          </p:cNvPr>
          <p:cNvPicPr>
            <a:picLocks noGrp="1" noChangeAspect="1"/>
          </p:cNvPicPr>
          <p:nvPr>
            <p:ph idx="1"/>
          </p:nvPr>
        </p:nvPicPr>
        <p:blipFill>
          <a:blip r:embed="rId3"/>
          <a:stretch>
            <a:fillRect/>
          </a:stretch>
        </p:blipFill>
        <p:spPr>
          <a:xfrm>
            <a:off x="2701192" y="849313"/>
            <a:ext cx="3776541" cy="3744912"/>
          </a:xfrm>
        </p:spPr>
      </p:pic>
      <p:sp>
        <p:nvSpPr>
          <p:cNvPr id="3" name="Date Placeholder 2"/>
          <p:cNvSpPr>
            <a:spLocks noGrp="1"/>
          </p:cNvSpPr>
          <p:nvPr>
            <p:ph type="dt" sz="half" idx="10"/>
          </p:nvPr>
        </p:nvSpPr>
        <p:spPr/>
        <p:txBody>
          <a:bodyPr/>
          <a:lstStyle/>
          <a:p>
            <a:fld id="{2879C26C-EA9B-46F9-9E85-988B19AAD8EA}" type="datetime1">
              <a:rPr lang="en-US" smtClean="0"/>
              <a:t>7/12/20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7</a:t>
            </a:fld>
            <a:endParaRPr lang="en-US"/>
          </a:p>
        </p:txBody>
      </p:sp>
    </p:spTree>
    <p:extLst>
      <p:ext uri="{BB962C8B-B14F-4D97-AF65-F5344CB8AC3E}">
        <p14:creationId xmlns:p14="http://schemas.microsoft.com/office/powerpoint/2010/main" val="1281725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latin typeface="Arial" panose="020B0604020202020204" pitchFamily="34" charset="0"/>
                <a:cs typeface="Arial" panose="020B0604020202020204" pitchFamily="34" charset="0"/>
              </a:rPr>
              <a:t>Overview – </a:t>
            </a:r>
            <a:r>
              <a:rPr lang="en-US" altLang="en-US" sz="2400" dirty="0"/>
              <a:t>Much more</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7/12/20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8</a:t>
            </a:fld>
            <a:endParaRPr lang="en-US"/>
          </a:p>
        </p:txBody>
      </p:sp>
      <p:pic>
        <p:nvPicPr>
          <p:cNvPr id="10" name="Content Placeholder 9">
            <a:extLst>
              <a:ext uri="{FF2B5EF4-FFF2-40B4-BE49-F238E27FC236}">
                <a16:creationId xmlns:a16="http://schemas.microsoft.com/office/drawing/2014/main" id="{29CFDBC8-7551-2A4F-B0AA-3399916A40B5}"/>
              </a:ext>
            </a:extLst>
          </p:cNvPr>
          <p:cNvPicPr>
            <a:picLocks noGrp="1" noChangeAspect="1"/>
          </p:cNvPicPr>
          <p:nvPr>
            <p:ph idx="1"/>
          </p:nvPr>
        </p:nvPicPr>
        <p:blipFill>
          <a:blip r:embed="rId3"/>
          <a:stretch>
            <a:fillRect/>
          </a:stretch>
        </p:blipFill>
        <p:spPr>
          <a:xfrm>
            <a:off x="1914526" y="849313"/>
            <a:ext cx="5349874" cy="3744912"/>
          </a:xfrm>
        </p:spPr>
      </p:pic>
    </p:spTree>
    <p:extLst>
      <p:ext uri="{BB962C8B-B14F-4D97-AF65-F5344CB8AC3E}">
        <p14:creationId xmlns:p14="http://schemas.microsoft.com/office/powerpoint/2010/main" val="1682418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latin typeface="Arial" panose="020B0604020202020204" pitchFamily="34" charset="0"/>
                <a:cs typeface="Arial" panose="020B0604020202020204" pitchFamily="34" charset="0"/>
              </a:rPr>
              <a:t>Overview – Why learn JavaScript</a:t>
            </a:r>
            <a:r>
              <a:rPr lang="en-US" altLang="en-US" sz="2400" dirty="0"/>
              <a:t>?</a:t>
            </a:r>
            <a:endParaRPr lang="en-US" sz="2400" dirty="0">
              <a:latin typeface="Arial" panose="020B0604020202020204" pitchFamily="34" charset="0"/>
              <a:cs typeface="Arial" panose="020B0604020202020204" pitchFamily="34" charset="0"/>
            </a:endParaRPr>
          </a:p>
        </p:txBody>
      </p:sp>
      <p:sp>
        <p:nvSpPr>
          <p:cNvPr id="6" name="Title 1"/>
          <p:cNvSpPr>
            <a:spLocks noGrp="1"/>
          </p:cNvSpPr>
          <p:nvPr>
            <p:ph idx="1"/>
          </p:nvPr>
        </p:nvSpPr>
        <p:spPr>
          <a:xfrm>
            <a:off x="278605" y="850106"/>
            <a:ext cx="8622507" cy="3744517"/>
          </a:xfrm>
        </p:spPr>
        <p:txBody>
          <a:bodyPr>
            <a:normAutofit/>
          </a:bodyPr>
          <a:lstStyle/>
          <a:p>
            <a:r>
              <a:rPr lang="en-US" dirty="0"/>
              <a:t>It’s a lot easier (and more fun) to learn</a:t>
            </a:r>
          </a:p>
          <a:p>
            <a:r>
              <a:rPr lang="en-US" dirty="0"/>
              <a:t>In order to write and run JavaScript programs, all you need is a web browser</a:t>
            </a:r>
          </a:p>
          <a:p>
            <a:r>
              <a:rPr lang="en-US" dirty="0"/>
              <a:t>Share your JavaScript programs with other</a:t>
            </a:r>
          </a:p>
          <a:p>
            <a:endParaRPr lang="en-US" alt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7/12/20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9</a:t>
            </a:fld>
            <a:endParaRPr lang="en-US"/>
          </a:p>
        </p:txBody>
      </p:sp>
    </p:spTree>
    <p:extLst>
      <p:ext uri="{BB962C8B-B14F-4D97-AF65-F5344CB8AC3E}">
        <p14:creationId xmlns:p14="http://schemas.microsoft.com/office/powerpoint/2010/main" val="908632117"/>
      </p:ext>
    </p:extLst>
  </p:cSld>
  <p:clrMapOvr>
    <a:masterClrMapping/>
  </p:clrMapOvr>
</p:sld>
</file>

<file path=ppt/theme/theme1.xml><?xml version="1.0" encoding="utf-8"?>
<a:theme xmlns:a="http://schemas.openxmlformats.org/drawingml/2006/main" name="Template_Internal_Cour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Template_Internal_Course</Template>
  <TotalTime>7752</TotalTime>
  <Words>1702</Words>
  <Application>Microsoft Macintosh PowerPoint</Application>
  <PresentationFormat>On-screen Show (16:9)</PresentationFormat>
  <Paragraphs>194</Paragraphs>
  <Slides>21</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Consolas</vt:lpstr>
      <vt:lpstr>Times New Roman</vt:lpstr>
      <vt:lpstr>Wingdings</vt:lpstr>
      <vt:lpstr>Template_Internal_Course</vt:lpstr>
      <vt:lpstr>JavaScript Essentials</vt:lpstr>
      <vt:lpstr>Table of Contents</vt:lpstr>
      <vt:lpstr>Lesson Objectives</vt:lpstr>
      <vt:lpstr>Overview</vt:lpstr>
      <vt:lpstr>Overview – Fact about Computer</vt:lpstr>
      <vt:lpstr>Overview – Meet JavaScript</vt:lpstr>
      <vt:lpstr>Overview – Who uses JavaScript</vt:lpstr>
      <vt:lpstr>Overview – Much more</vt:lpstr>
      <vt:lpstr>Overview – Why learn JavaScript?</vt:lpstr>
      <vt:lpstr>Overview – How to add JavaScript?</vt:lpstr>
      <vt:lpstr>Overview – How to add JavaScript?</vt:lpstr>
      <vt:lpstr>Overview – To test JavaScript</vt:lpstr>
      <vt:lpstr>Overview – Demo</vt:lpstr>
      <vt:lpstr>Overview – Structure of JavaScript Program</vt:lpstr>
      <vt:lpstr>Overview – What is Syntax?</vt:lpstr>
      <vt:lpstr>Overview – Think like a Programmer</vt:lpstr>
      <vt:lpstr>Overview – Be lazy</vt:lpstr>
      <vt:lpstr>Overview – Divide and Conquer</vt:lpstr>
      <vt:lpstr>Overview – Care about your code</vt:lpstr>
      <vt:lpstr>Overview – Summary</vt:lpstr>
      <vt:lpstr>Thank you</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Ly Tuan Linh (FHO.FWA)</dc:creator>
  <cp:lastModifiedBy>Tran Quang Duong (FA.HN)</cp:lastModifiedBy>
  <cp:revision>2158</cp:revision>
  <dcterms:created xsi:type="dcterms:W3CDTF">2015-08-31T01:44:46Z</dcterms:created>
  <dcterms:modified xsi:type="dcterms:W3CDTF">2020-07-12T16:55:48Z</dcterms:modified>
</cp:coreProperties>
</file>